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0"/>
  </p:notesMasterIdLst>
  <p:sldIdLst>
    <p:sldId id="282" r:id="rId2"/>
    <p:sldId id="319" r:id="rId3"/>
    <p:sldId id="431" r:id="rId4"/>
    <p:sldId id="284" r:id="rId5"/>
    <p:sldId id="432" r:id="rId6"/>
    <p:sldId id="469" r:id="rId7"/>
    <p:sldId id="433" r:id="rId8"/>
    <p:sldId id="470" r:id="rId9"/>
    <p:sldId id="471" r:id="rId10"/>
    <p:sldId id="472" r:id="rId11"/>
    <p:sldId id="434" r:id="rId12"/>
    <p:sldId id="473" r:id="rId13"/>
    <p:sldId id="474" r:id="rId14"/>
    <p:sldId id="475" r:id="rId15"/>
    <p:sldId id="476" r:id="rId16"/>
    <p:sldId id="477" r:id="rId17"/>
    <p:sldId id="435" r:id="rId18"/>
    <p:sldId id="478" r:id="rId19"/>
    <p:sldId id="479" r:id="rId20"/>
    <p:sldId id="480" r:id="rId21"/>
    <p:sldId id="328" r:id="rId22"/>
    <p:sldId id="482" r:id="rId23"/>
    <p:sldId id="481" r:id="rId24"/>
    <p:sldId id="437" r:id="rId25"/>
    <p:sldId id="394" r:id="rId26"/>
    <p:sldId id="440" r:id="rId27"/>
    <p:sldId id="483" r:id="rId28"/>
    <p:sldId id="438" r:id="rId29"/>
    <p:sldId id="439" r:id="rId30"/>
    <p:sldId id="441" r:id="rId31"/>
    <p:sldId id="484" r:id="rId32"/>
    <p:sldId id="485" r:id="rId33"/>
    <p:sldId id="442" r:id="rId34"/>
    <p:sldId id="486" r:id="rId35"/>
    <p:sldId id="487" r:id="rId36"/>
    <p:sldId id="488" r:id="rId37"/>
    <p:sldId id="489" r:id="rId38"/>
    <p:sldId id="443" r:id="rId39"/>
    <p:sldId id="490" r:id="rId40"/>
    <p:sldId id="491" r:id="rId41"/>
    <p:sldId id="492" r:id="rId42"/>
    <p:sldId id="493" r:id="rId43"/>
    <p:sldId id="494" r:id="rId44"/>
    <p:sldId id="495" r:id="rId45"/>
    <p:sldId id="314" r:id="rId46"/>
    <p:sldId id="444" r:id="rId47"/>
    <p:sldId id="315" r:id="rId48"/>
    <p:sldId id="532" r:id="rId49"/>
    <p:sldId id="445" r:id="rId50"/>
    <p:sldId id="446" r:id="rId51"/>
    <p:sldId id="496" r:id="rId52"/>
    <p:sldId id="447" r:id="rId53"/>
    <p:sldId id="448" r:id="rId54"/>
    <p:sldId id="449" r:id="rId55"/>
    <p:sldId id="450" r:id="rId56"/>
    <p:sldId id="451" r:id="rId57"/>
    <p:sldId id="452" r:id="rId58"/>
    <p:sldId id="453" r:id="rId59"/>
    <p:sldId id="497" r:id="rId60"/>
    <p:sldId id="498" r:id="rId61"/>
    <p:sldId id="499" r:id="rId62"/>
    <p:sldId id="454" r:id="rId63"/>
    <p:sldId id="500" r:id="rId64"/>
    <p:sldId id="501" r:id="rId65"/>
    <p:sldId id="502" r:id="rId66"/>
    <p:sldId id="503" r:id="rId67"/>
    <p:sldId id="455" r:id="rId68"/>
    <p:sldId id="504" r:id="rId69"/>
    <p:sldId id="505" r:id="rId70"/>
    <p:sldId id="456" r:id="rId71"/>
    <p:sldId id="506" r:id="rId72"/>
    <p:sldId id="507" r:id="rId73"/>
    <p:sldId id="508" r:id="rId74"/>
    <p:sldId id="457" r:id="rId75"/>
    <p:sldId id="458" r:id="rId76"/>
    <p:sldId id="509" r:id="rId77"/>
    <p:sldId id="510" r:id="rId78"/>
    <p:sldId id="511" r:id="rId79"/>
    <p:sldId id="459" r:id="rId80"/>
    <p:sldId id="512" r:id="rId81"/>
    <p:sldId id="513" r:id="rId82"/>
    <p:sldId id="460" r:id="rId83"/>
    <p:sldId id="514" r:id="rId84"/>
    <p:sldId id="515" r:id="rId85"/>
    <p:sldId id="461" r:id="rId86"/>
    <p:sldId id="516" r:id="rId87"/>
    <p:sldId id="517" r:id="rId88"/>
    <p:sldId id="518" r:id="rId89"/>
    <p:sldId id="462" r:id="rId90"/>
    <p:sldId id="463" r:id="rId91"/>
    <p:sldId id="519" r:id="rId92"/>
    <p:sldId id="520" r:id="rId93"/>
    <p:sldId id="521" r:id="rId94"/>
    <p:sldId id="522" r:id="rId95"/>
    <p:sldId id="464" r:id="rId96"/>
    <p:sldId id="523" r:id="rId97"/>
    <p:sldId id="524" r:id="rId98"/>
    <p:sldId id="525" r:id="rId99"/>
    <p:sldId id="526" r:id="rId100"/>
    <p:sldId id="465" r:id="rId101"/>
    <p:sldId id="527" r:id="rId102"/>
    <p:sldId id="528" r:id="rId103"/>
    <p:sldId id="529" r:id="rId104"/>
    <p:sldId id="530" r:id="rId105"/>
    <p:sldId id="531" r:id="rId106"/>
    <p:sldId id="466" r:id="rId107"/>
    <p:sldId id="467" r:id="rId108"/>
    <p:sldId id="468" r:id="rId109"/>
  </p:sldIdLst>
  <p:sldSz cx="9144000" cy="5143500" type="screen16x9"/>
  <p:notesSz cx="6858000" cy="9144000"/>
  <p:defaultTextStyle>
    <a:defPPr>
      <a:defRPr lang="es-PE"/>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12" autoAdjust="0"/>
    <p:restoredTop sz="94660"/>
  </p:normalViewPr>
  <p:slideViewPr>
    <p:cSldViewPr>
      <p:cViewPr varScale="1">
        <p:scale>
          <a:sx n="112" d="100"/>
          <a:sy n="112" d="100"/>
        </p:scale>
        <p:origin x="-96" y="-1448"/>
      </p:cViewPr>
      <p:guideLst>
        <p:guide orient="horz" pos="162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notesMaster" Target="notesMasters/notes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interSettings" Target="printerSettings/printerSettings1.bin"/><Relationship Id="rId112" Type="http://schemas.openxmlformats.org/officeDocument/2006/relationships/presProps" Target="presProps.xml"/><Relationship Id="rId113" Type="http://schemas.openxmlformats.org/officeDocument/2006/relationships/viewProps" Target="viewProps.xml"/><Relationship Id="rId114" Type="http://schemas.openxmlformats.org/officeDocument/2006/relationships/theme" Target="theme/theme1.xml"/><Relationship Id="rId11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B8B9F-6666-C046-8848-2867AFB2E315}" type="datetimeFigureOut">
              <a:rPr lang="en-US" smtClean="0"/>
              <a:t>8/19/14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D01332-5CB3-FB4B-B4C7-72B3C6E4E57B}" type="slidenum">
              <a:rPr lang="en-US" smtClean="0"/>
              <a:t>‹#›</a:t>
            </a:fld>
            <a:endParaRPr lang="en-US"/>
          </a:p>
        </p:txBody>
      </p:sp>
    </p:spTree>
    <p:extLst>
      <p:ext uri="{BB962C8B-B14F-4D97-AF65-F5344CB8AC3E}">
        <p14:creationId xmlns:p14="http://schemas.microsoft.com/office/powerpoint/2010/main" val="30822781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25</a:t>
            </a:fld>
            <a:endParaRPr lang="en-US"/>
          </a:p>
        </p:txBody>
      </p:sp>
    </p:spTree>
    <p:extLst>
      <p:ext uri="{BB962C8B-B14F-4D97-AF65-F5344CB8AC3E}">
        <p14:creationId xmlns:p14="http://schemas.microsoft.com/office/powerpoint/2010/main" val="2732697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Aqui</a:t>
            </a:r>
            <a:r>
              <a:rPr lang="en-US" dirty="0" smtClean="0"/>
              <a:t> </a:t>
            </a:r>
            <a:r>
              <a:rPr lang="en-US" dirty="0" err="1" smtClean="0"/>
              <a:t>estamos</a:t>
            </a:r>
            <a:r>
              <a:rPr lang="en-US" dirty="0" smtClean="0"/>
              <a:t> </a:t>
            </a:r>
            <a:r>
              <a:rPr lang="en-US" dirty="0" err="1" smtClean="0"/>
              <a:t>poniendo</a:t>
            </a:r>
            <a:r>
              <a:rPr lang="en-US" dirty="0" smtClean="0"/>
              <a:t> un </a:t>
            </a:r>
            <a:r>
              <a:rPr lang="en-US" dirty="0" err="1" smtClean="0"/>
              <a:t>participio</a:t>
            </a:r>
            <a:r>
              <a:rPr lang="en-US" dirty="0" smtClean="0"/>
              <a:t> </a:t>
            </a:r>
            <a:r>
              <a:rPr lang="en-US" dirty="0" err="1" smtClean="0"/>
              <a:t>presente</a:t>
            </a:r>
            <a:r>
              <a:rPr lang="en-US" dirty="0" smtClean="0"/>
              <a:t> </a:t>
            </a:r>
            <a:r>
              <a:rPr lang="en-US" dirty="0" err="1" smtClean="0"/>
              <a:t>para</a:t>
            </a:r>
            <a:r>
              <a:rPr lang="en-US" dirty="0" smtClean="0"/>
              <a:t> </a:t>
            </a:r>
            <a:r>
              <a:rPr lang="en-US" dirty="0" err="1" smtClean="0"/>
              <a:t>demostrar</a:t>
            </a:r>
            <a:r>
              <a:rPr lang="en-US" dirty="0" smtClean="0"/>
              <a:t> </a:t>
            </a:r>
            <a:r>
              <a:rPr lang="en-US" dirty="0" err="1" smtClean="0"/>
              <a:t>diferencia</a:t>
            </a:r>
            <a:r>
              <a:rPr lang="en-US" baseline="0" dirty="0" err="1" smtClean="0"/>
              <a:t>s</a:t>
            </a:r>
            <a:r>
              <a:rPr lang="en-US" baseline="0" dirty="0" smtClean="0"/>
              <a:t> en la </a:t>
            </a:r>
            <a:r>
              <a:rPr lang="en-US" baseline="0" dirty="0" err="1" smtClean="0"/>
              <a:t>traduccion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73</a:t>
            </a:fld>
            <a:endParaRPr lang="en-US"/>
          </a:p>
        </p:txBody>
      </p:sp>
    </p:spTree>
    <p:extLst>
      <p:ext uri="{BB962C8B-B14F-4D97-AF65-F5344CB8AC3E}">
        <p14:creationId xmlns:p14="http://schemas.microsoft.com/office/powerpoint/2010/main" val="76203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En</a:t>
            </a:r>
            <a:r>
              <a:rPr lang="en-US" baseline="0" dirty="0" smtClean="0"/>
              <a:t> </a:t>
            </a:r>
            <a:r>
              <a:rPr lang="en-US" baseline="0" dirty="0" err="1" smtClean="0"/>
              <a:t>este</a:t>
            </a:r>
            <a:r>
              <a:rPr lang="en-US" baseline="0" dirty="0" smtClean="0"/>
              <a:t> </a:t>
            </a:r>
            <a:r>
              <a:rPr lang="en-US" baseline="0" dirty="0" err="1" smtClean="0"/>
              <a:t>ejemplo</a:t>
            </a:r>
            <a:r>
              <a:rPr lang="en-US" baseline="0" dirty="0" smtClean="0"/>
              <a:t> </a:t>
            </a:r>
            <a:r>
              <a:rPr lang="en-US" baseline="0" dirty="0" err="1" smtClean="0"/>
              <a:t>hemos</a:t>
            </a:r>
            <a:r>
              <a:rPr lang="en-US" baseline="0" dirty="0" smtClean="0"/>
              <a:t> </a:t>
            </a:r>
            <a:r>
              <a:rPr lang="en-US" baseline="0" dirty="0" err="1" smtClean="0"/>
              <a:t>sacado</a:t>
            </a:r>
            <a:r>
              <a:rPr lang="en-US" baseline="0" dirty="0" smtClean="0"/>
              <a:t> el </a:t>
            </a:r>
            <a:r>
              <a:rPr lang="en-US" baseline="0" dirty="0" err="1" smtClean="0"/>
              <a:t>articulo</a:t>
            </a:r>
            <a:r>
              <a:rPr lang="en-US" baseline="0" dirty="0" smtClean="0"/>
              <a:t> a </a:t>
            </a:r>
            <a:r>
              <a:rPr lang="en-US" baseline="0" dirty="0" err="1" smtClean="0"/>
              <a:t>proposito</a:t>
            </a:r>
            <a:r>
              <a:rPr lang="en-US" baseline="0" dirty="0" smtClean="0"/>
              <a:t> </a:t>
            </a:r>
            <a:r>
              <a:rPr lang="en-US" baseline="0" dirty="0" err="1" smtClean="0"/>
              <a:t>para</a:t>
            </a:r>
            <a:r>
              <a:rPr lang="en-US" baseline="0" dirty="0" smtClean="0"/>
              <a:t> </a:t>
            </a:r>
            <a:r>
              <a:rPr lang="en-US" baseline="0" dirty="0" err="1" smtClean="0"/>
              <a:t>demostrar</a:t>
            </a:r>
            <a:r>
              <a:rPr lang="en-US" baseline="0" dirty="0" smtClean="0"/>
              <a:t> </a:t>
            </a:r>
            <a:r>
              <a:rPr lang="en-US" baseline="0" dirty="0" err="1" smtClean="0"/>
              <a:t>como</a:t>
            </a:r>
            <a:r>
              <a:rPr lang="en-US" baseline="0" dirty="0" smtClean="0"/>
              <a:t> el </a:t>
            </a:r>
            <a:r>
              <a:rPr lang="en-US" baseline="0" dirty="0" err="1" smtClean="0"/>
              <a:t>participio</a:t>
            </a:r>
            <a:r>
              <a:rPr lang="en-US" baseline="0" dirty="0" smtClean="0"/>
              <a:t> cambia a </a:t>
            </a:r>
            <a:r>
              <a:rPr lang="en-US" baseline="0" dirty="0" err="1" smtClean="0"/>
              <a:t>su</a:t>
            </a:r>
            <a:r>
              <a:rPr lang="en-US" baseline="0" dirty="0" smtClean="0"/>
              <a:t> </a:t>
            </a:r>
            <a:r>
              <a:rPr lang="en-US" baseline="0" dirty="0" err="1" smtClean="0"/>
              <a:t>funcion</a:t>
            </a:r>
            <a:r>
              <a:rPr lang="en-US" baseline="0" dirty="0" smtClean="0"/>
              <a:t> adverbial. La </a:t>
            </a:r>
            <a:r>
              <a:rPr lang="en-US" baseline="0" dirty="0" err="1" smtClean="0"/>
              <a:t>falta</a:t>
            </a:r>
            <a:r>
              <a:rPr lang="en-US" baseline="0" dirty="0" smtClean="0"/>
              <a:t> del </a:t>
            </a:r>
            <a:r>
              <a:rPr lang="en-US" baseline="0" dirty="0" err="1" smtClean="0"/>
              <a:t>artículo</a:t>
            </a:r>
            <a:r>
              <a:rPr lang="en-US" baseline="0" dirty="0" smtClean="0"/>
              <a:t> </a:t>
            </a:r>
            <a:r>
              <a:rPr lang="en-US" baseline="0" dirty="0" err="1" smtClean="0"/>
              <a:t>nos</a:t>
            </a:r>
            <a:r>
              <a:rPr lang="en-US" baseline="0" dirty="0" smtClean="0"/>
              <a:t> </a:t>
            </a:r>
            <a:r>
              <a:rPr lang="en-US" baseline="0" dirty="0" err="1" smtClean="0"/>
              <a:t>sugiere</a:t>
            </a:r>
            <a:r>
              <a:rPr lang="en-US" baseline="0" dirty="0" smtClean="0"/>
              <a:t> </a:t>
            </a:r>
            <a:r>
              <a:rPr lang="en-US" baseline="0" dirty="0" err="1" smtClean="0"/>
              <a:t>eso</a:t>
            </a:r>
            <a:r>
              <a:rPr lang="en-US" baseline="0" dirty="0" smtClean="0"/>
              <a:t> y el </a:t>
            </a:r>
            <a:r>
              <a:rPr lang="en-US" baseline="0" dirty="0" err="1" smtClean="0"/>
              <a:t>contexto</a:t>
            </a:r>
            <a:r>
              <a:rPr lang="en-US" baseline="0" dirty="0" smtClean="0"/>
              <a:t> lo </a:t>
            </a:r>
            <a:r>
              <a:rPr lang="en-US" baseline="0" dirty="0" err="1" smtClean="0"/>
              <a:t>confirma</a:t>
            </a:r>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79</a:t>
            </a:fld>
            <a:endParaRPr lang="en-US"/>
          </a:p>
        </p:txBody>
      </p:sp>
    </p:spTree>
    <p:extLst>
      <p:ext uri="{BB962C8B-B14F-4D97-AF65-F5344CB8AC3E}">
        <p14:creationId xmlns:p14="http://schemas.microsoft.com/office/powerpoint/2010/main" val="2368713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En</a:t>
            </a:r>
            <a:r>
              <a:rPr lang="en-US" baseline="0" dirty="0" smtClean="0"/>
              <a:t> </a:t>
            </a:r>
            <a:r>
              <a:rPr lang="en-US" baseline="0" dirty="0" err="1" smtClean="0"/>
              <a:t>este</a:t>
            </a:r>
            <a:r>
              <a:rPr lang="en-US" baseline="0" dirty="0" smtClean="0"/>
              <a:t> </a:t>
            </a:r>
            <a:r>
              <a:rPr lang="en-US" baseline="0" dirty="0" err="1" smtClean="0"/>
              <a:t>ejemplo</a:t>
            </a:r>
            <a:r>
              <a:rPr lang="en-US" baseline="0" dirty="0" smtClean="0"/>
              <a:t> </a:t>
            </a:r>
            <a:r>
              <a:rPr lang="en-US" baseline="0" dirty="0" err="1" smtClean="0"/>
              <a:t>hemos</a:t>
            </a:r>
            <a:r>
              <a:rPr lang="en-US" baseline="0" dirty="0" smtClean="0"/>
              <a:t> </a:t>
            </a:r>
            <a:r>
              <a:rPr lang="en-US" baseline="0" dirty="0" err="1" smtClean="0"/>
              <a:t>sacado</a:t>
            </a:r>
            <a:r>
              <a:rPr lang="en-US" baseline="0" dirty="0" smtClean="0"/>
              <a:t> el </a:t>
            </a:r>
            <a:r>
              <a:rPr lang="en-US" baseline="0" dirty="0" err="1" smtClean="0"/>
              <a:t>articulo</a:t>
            </a:r>
            <a:r>
              <a:rPr lang="en-US" baseline="0" dirty="0" smtClean="0"/>
              <a:t> a </a:t>
            </a:r>
            <a:r>
              <a:rPr lang="en-US" baseline="0" dirty="0" err="1" smtClean="0"/>
              <a:t>proposito</a:t>
            </a:r>
            <a:r>
              <a:rPr lang="en-US" baseline="0" dirty="0" smtClean="0"/>
              <a:t> </a:t>
            </a:r>
            <a:r>
              <a:rPr lang="en-US" baseline="0" dirty="0" err="1" smtClean="0"/>
              <a:t>para</a:t>
            </a:r>
            <a:r>
              <a:rPr lang="en-US" baseline="0" dirty="0" smtClean="0"/>
              <a:t> </a:t>
            </a:r>
            <a:r>
              <a:rPr lang="en-US" baseline="0" dirty="0" err="1" smtClean="0"/>
              <a:t>demostrar</a:t>
            </a:r>
            <a:r>
              <a:rPr lang="en-US" baseline="0" dirty="0" smtClean="0"/>
              <a:t> </a:t>
            </a:r>
            <a:r>
              <a:rPr lang="en-US" baseline="0" dirty="0" err="1" smtClean="0"/>
              <a:t>como</a:t>
            </a:r>
            <a:r>
              <a:rPr lang="en-US" baseline="0" dirty="0" smtClean="0"/>
              <a:t> el </a:t>
            </a:r>
            <a:r>
              <a:rPr lang="en-US" baseline="0" dirty="0" err="1" smtClean="0"/>
              <a:t>participio</a:t>
            </a:r>
            <a:r>
              <a:rPr lang="en-US" baseline="0" dirty="0" smtClean="0"/>
              <a:t> cambia a </a:t>
            </a:r>
            <a:r>
              <a:rPr lang="en-US" baseline="0" dirty="0" err="1" smtClean="0"/>
              <a:t>su</a:t>
            </a:r>
            <a:r>
              <a:rPr lang="en-US" baseline="0" dirty="0" smtClean="0"/>
              <a:t> </a:t>
            </a:r>
            <a:r>
              <a:rPr lang="en-US" baseline="0" dirty="0" err="1" smtClean="0"/>
              <a:t>funcion</a:t>
            </a:r>
            <a:r>
              <a:rPr lang="en-US" baseline="0" dirty="0" smtClean="0"/>
              <a:t> adverbial. La </a:t>
            </a:r>
            <a:r>
              <a:rPr lang="en-US" baseline="0" dirty="0" err="1" smtClean="0"/>
              <a:t>falta</a:t>
            </a:r>
            <a:r>
              <a:rPr lang="en-US" baseline="0" dirty="0" smtClean="0"/>
              <a:t> del </a:t>
            </a:r>
            <a:r>
              <a:rPr lang="en-US" baseline="0" dirty="0" err="1" smtClean="0"/>
              <a:t>artículo</a:t>
            </a:r>
            <a:r>
              <a:rPr lang="en-US" baseline="0" dirty="0" smtClean="0"/>
              <a:t> </a:t>
            </a:r>
            <a:r>
              <a:rPr lang="en-US" baseline="0" dirty="0" err="1" smtClean="0"/>
              <a:t>nos</a:t>
            </a:r>
            <a:r>
              <a:rPr lang="en-US" baseline="0" dirty="0" smtClean="0"/>
              <a:t> </a:t>
            </a:r>
            <a:r>
              <a:rPr lang="en-US" baseline="0" dirty="0" err="1" smtClean="0"/>
              <a:t>sugiere</a:t>
            </a:r>
            <a:r>
              <a:rPr lang="en-US" baseline="0" dirty="0" smtClean="0"/>
              <a:t> </a:t>
            </a:r>
            <a:r>
              <a:rPr lang="en-US" baseline="0" dirty="0" err="1" smtClean="0"/>
              <a:t>eso</a:t>
            </a:r>
            <a:r>
              <a:rPr lang="en-US" baseline="0" dirty="0" smtClean="0"/>
              <a:t> y el </a:t>
            </a:r>
            <a:r>
              <a:rPr lang="en-US" baseline="0" dirty="0" err="1" smtClean="0"/>
              <a:t>contexto</a:t>
            </a:r>
            <a:r>
              <a:rPr lang="en-US" baseline="0" dirty="0" smtClean="0"/>
              <a:t> lo </a:t>
            </a:r>
            <a:r>
              <a:rPr lang="en-US" baseline="0" dirty="0" err="1" smtClean="0"/>
              <a:t>confirma</a:t>
            </a:r>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80</a:t>
            </a:fld>
            <a:endParaRPr lang="en-US"/>
          </a:p>
        </p:txBody>
      </p:sp>
    </p:spTree>
    <p:extLst>
      <p:ext uri="{BB962C8B-B14F-4D97-AF65-F5344CB8AC3E}">
        <p14:creationId xmlns:p14="http://schemas.microsoft.com/office/powerpoint/2010/main" val="236871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En</a:t>
            </a:r>
            <a:r>
              <a:rPr lang="en-US" baseline="0" dirty="0" smtClean="0"/>
              <a:t> </a:t>
            </a:r>
            <a:r>
              <a:rPr lang="en-US" baseline="0" dirty="0" err="1" smtClean="0"/>
              <a:t>este</a:t>
            </a:r>
            <a:r>
              <a:rPr lang="en-US" baseline="0" dirty="0" smtClean="0"/>
              <a:t> </a:t>
            </a:r>
            <a:r>
              <a:rPr lang="en-US" baseline="0" dirty="0" err="1" smtClean="0"/>
              <a:t>ejemplo</a:t>
            </a:r>
            <a:r>
              <a:rPr lang="en-US" baseline="0" dirty="0" smtClean="0"/>
              <a:t> </a:t>
            </a:r>
            <a:r>
              <a:rPr lang="en-US" baseline="0" dirty="0" err="1" smtClean="0"/>
              <a:t>hemos</a:t>
            </a:r>
            <a:r>
              <a:rPr lang="en-US" baseline="0" dirty="0" smtClean="0"/>
              <a:t> </a:t>
            </a:r>
            <a:r>
              <a:rPr lang="en-US" baseline="0" dirty="0" err="1" smtClean="0"/>
              <a:t>sacado</a:t>
            </a:r>
            <a:r>
              <a:rPr lang="en-US" baseline="0" dirty="0" smtClean="0"/>
              <a:t> el </a:t>
            </a:r>
            <a:r>
              <a:rPr lang="en-US" baseline="0" dirty="0" err="1" smtClean="0"/>
              <a:t>articulo</a:t>
            </a:r>
            <a:r>
              <a:rPr lang="en-US" baseline="0" dirty="0" smtClean="0"/>
              <a:t> a </a:t>
            </a:r>
            <a:r>
              <a:rPr lang="en-US" baseline="0" dirty="0" err="1" smtClean="0"/>
              <a:t>proposito</a:t>
            </a:r>
            <a:r>
              <a:rPr lang="en-US" baseline="0" dirty="0" smtClean="0"/>
              <a:t> </a:t>
            </a:r>
            <a:r>
              <a:rPr lang="en-US" baseline="0" dirty="0" err="1" smtClean="0"/>
              <a:t>para</a:t>
            </a:r>
            <a:r>
              <a:rPr lang="en-US" baseline="0" dirty="0" smtClean="0"/>
              <a:t> </a:t>
            </a:r>
            <a:r>
              <a:rPr lang="en-US" baseline="0" dirty="0" err="1" smtClean="0"/>
              <a:t>demostrar</a:t>
            </a:r>
            <a:r>
              <a:rPr lang="en-US" baseline="0" dirty="0" smtClean="0"/>
              <a:t> </a:t>
            </a:r>
            <a:r>
              <a:rPr lang="en-US" baseline="0" dirty="0" err="1" smtClean="0"/>
              <a:t>como</a:t>
            </a:r>
            <a:r>
              <a:rPr lang="en-US" baseline="0" dirty="0" smtClean="0"/>
              <a:t> el </a:t>
            </a:r>
            <a:r>
              <a:rPr lang="en-US" baseline="0" dirty="0" err="1" smtClean="0"/>
              <a:t>participio</a:t>
            </a:r>
            <a:r>
              <a:rPr lang="en-US" baseline="0" dirty="0" smtClean="0"/>
              <a:t> cambia a </a:t>
            </a:r>
            <a:r>
              <a:rPr lang="en-US" baseline="0" dirty="0" err="1" smtClean="0"/>
              <a:t>su</a:t>
            </a:r>
            <a:r>
              <a:rPr lang="en-US" baseline="0" dirty="0" smtClean="0"/>
              <a:t> </a:t>
            </a:r>
            <a:r>
              <a:rPr lang="en-US" baseline="0" dirty="0" err="1" smtClean="0"/>
              <a:t>funcion</a:t>
            </a:r>
            <a:r>
              <a:rPr lang="en-US" baseline="0" dirty="0" smtClean="0"/>
              <a:t> adverbial. La </a:t>
            </a:r>
            <a:r>
              <a:rPr lang="en-US" baseline="0" dirty="0" err="1" smtClean="0"/>
              <a:t>falta</a:t>
            </a:r>
            <a:r>
              <a:rPr lang="en-US" baseline="0" dirty="0" smtClean="0"/>
              <a:t> del </a:t>
            </a:r>
            <a:r>
              <a:rPr lang="en-US" baseline="0" dirty="0" err="1" smtClean="0"/>
              <a:t>artículo</a:t>
            </a:r>
            <a:r>
              <a:rPr lang="en-US" baseline="0" dirty="0" smtClean="0"/>
              <a:t> </a:t>
            </a:r>
            <a:r>
              <a:rPr lang="en-US" baseline="0" dirty="0" err="1" smtClean="0"/>
              <a:t>nos</a:t>
            </a:r>
            <a:r>
              <a:rPr lang="en-US" baseline="0" dirty="0" smtClean="0"/>
              <a:t> </a:t>
            </a:r>
            <a:r>
              <a:rPr lang="en-US" baseline="0" dirty="0" err="1" smtClean="0"/>
              <a:t>sugiere</a:t>
            </a:r>
            <a:r>
              <a:rPr lang="en-US" baseline="0" dirty="0" smtClean="0"/>
              <a:t> </a:t>
            </a:r>
            <a:r>
              <a:rPr lang="en-US" baseline="0" dirty="0" err="1" smtClean="0"/>
              <a:t>eso</a:t>
            </a:r>
            <a:r>
              <a:rPr lang="en-US" baseline="0" dirty="0" smtClean="0"/>
              <a:t> y el </a:t>
            </a:r>
            <a:r>
              <a:rPr lang="en-US" baseline="0" dirty="0" err="1" smtClean="0"/>
              <a:t>contexto</a:t>
            </a:r>
            <a:r>
              <a:rPr lang="en-US" baseline="0" dirty="0" smtClean="0"/>
              <a:t> lo </a:t>
            </a:r>
            <a:r>
              <a:rPr lang="en-US" baseline="0" dirty="0" err="1" smtClean="0"/>
              <a:t>confirma</a:t>
            </a:r>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81</a:t>
            </a:fld>
            <a:endParaRPr lang="en-US"/>
          </a:p>
        </p:txBody>
      </p:sp>
    </p:spTree>
    <p:extLst>
      <p:ext uri="{BB962C8B-B14F-4D97-AF65-F5344CB8AC3E}">
        <p14:creationId xmlns:p14="http://schemas.microsoft.com/office/powerpoint/2010/main" val="2368713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82</a:t>
            </a:fld>
            <a:endParaRPr lang="en-US"/>
          </a:p>
        </p:txBody>
      </p:sp>
    </p:spTree>
    <p:extLst>
      <p:ext uri="{BB962C8B-B14F-4D97-AF65-F5344CB8AC3E}">
        <p14:creationId xmlns:p14="http://schemas.microsoft.com/office/powerpoint/2010/main" val="2368713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83</a:t>
            </a:fld>
            <a:endParaRPr lang="en-US"/>
          </a:p>
        </p:txBody>
      </p:sp>
    </p:spTree>
    <p:extLst>
      <p:ext uri="{BB962C8B-B14F-4D97-AF65-F5344CB8AC3E}">
        <p14:creationId xmlns:p14="http://schemas.microsoft.com/office/powerpoint/2010/main" val="236871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84</a:t>
            </a:fld>
            <a:endParaRPr lang="en-US"/>
          </a:p>
        </p:txBody>
      </p:sp>
    </p:spTree>
    <p:extLst>
      <p:ext uri="{BB962C8B-B14F-4D97-AF65-F5344CB8AC3E}">
        <p14:creationId xmlns:p14="http://schemas.microsoft.com/office/powerpoint/2010/main" val="2368713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Ejemplo</a:t>
            </a:r>
            <a:r>
              <a:rPr lang="en-US" dirty="0" smtClean="0"/>
              <a:t> sin </a:t>
            </a:r>
            <a:r>
              <a:rPr lang="en-US" dirty="0" err="1" smtClean="0"/>
              <a:t>articulo</a:t>
            </a:r>
            <a:r>
              <a:rPr lang="en-US" dirty="0" smtClean="0"/>
              <a:t>,</a:t>
            </a:r>
            <a:r>
              <a:rPr lang="en-US" baseline="0" dirty="0" smtClean="0"/>
              <a:t> adverbial</a:t>
            </a:r>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85</a:t>
            </a:fld>
            <a:endParaRPr lang="en-US"/>
          </a:p>
        </p:txBody>
      </p:sp>
    </p:spTree>
    <p:extLst>
      <p:ext uri="{BB962C8B-B14F-4D97-AF65-F5344CB8AC3E}">
        <p14:creationId xmlns:p14="http://schemas.microsoft.com/office/powerpoint/2010/main" val="2368713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Ejemplo</a:t>
            </a:r>
            <a:r>
              <a:rPr lang="en-US" dirty="0" smtClean="0"/>
              <a:t> sin </a:t>
            </a:r>
            <a:r>
              <a:rPr lang="en-US" dirty="0" err="1" smtClean="0"/>
              <a:t>articulo</a:t>
            </a:r>
            <a:r>
              <a:rPr lang="en-US" dirty="0" smtClean="0"/>
              <a:t>,</a:t>
            </a:r>
            <a:r>
              <a:rPr lang="en-US" baseline="0" dirty="0" smtClean="0"/>
              <a:t> adverbial</a:t>
            </a:r>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86</a:t>
            </a:fld>
            <a:endParaRPr lang="en-US"/>
          </a:p>
        </p:txBody>
      </p:sp>
    </p:spTree>
    <p:extLst>
      <p:ext uri="{BB962C8B-B14F-4D97-AF65-F5344CB8AC3E}">
        <p14:creationId xmlns:p14="http://schemas.microsoft.com/office/powerpoint/2010/main" val="2368713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Ejemplo</a:t>
            </a:r>
            <a:r>
              <a:rPr lang="en-US" dirty="0" smtClean="0"/>
              <a:t> sin </a:t>
            </a:r>
            <a:r>
              <a:rPr lang="en-US" dirty="0" err="1" smtClean="0"/>
              <a:t>articulo</a:t>
            </a:r>
            <a:r>
              <a:rPr lang="en-US" dirty="0" smtClean="0"/>
              <a:t>,</a:t>
            </a:r>
            <a:r>
              <a:rPr lang="en-US" baseline="0" dirty="0" smtClean="0"/>
              <a:t> adverbial</a:t>
            </a:r>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87</a:t>
            </a:fld>
            <a:endParaRPr lang="en-US"/>
          </a:p>
        </p:txBody>
      </p:sp>
    </p:spTree>
    <p:extLst>
      <p:ext uri="{BB962C8B-B14F-4D97-AF65-F5344CB8AC3E}">
        <p14:creationId xmlns:p14="http://schemas.microsoft.com/office/powerpoint/2010/main" val="236871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28</a:t>
            </a:fld>
            <a:endParaRPr lang="en-US"/>
          </a:p>
        </p:txBody>
      </p:sp>
    </p:spTree>
    <p:extLst>
      <p:ext uri="{BB962C8B-B14F-4D97-AF65-F5344CB8AC3E}">
        <p14:creationId xmlns:p14="http://schemas.microsoft.com/office/powerpoint/2010/main" val="2732697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Ejemplo</a:t>
            </a:r>
            <a:r>
              <a:rPr lang="en-US" dirty="0" smtClean="0"/>
              <a:t> sin </a:t>
            </a:r>
            <a:r>
              <a:rPr lang="en-US" dirty="0" err="1" smtClean="0"/>
              <a:t>articulo</a:t>
            </a:r>
            <a:r>
              <a:rPr lang="en-US" dirty="0" smtClean="0"/>
              <a:t>,</a:t>
            </a:r>
            <a:r>
              <a:rPr lang="en-US" baseline="0" dirty="0" smtClean="0"/>
              <a:t> adverbial</a:t>
            </a:r>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88</a:t>
            </a:fld>
            <a:endParaRPr lang="en-US"/>
          </a:p>
        </p:txBody>
      </p:sp>
    </p:spTree>
    <p:extLst>
      <p:ext uri="{BB962C8B-B14F-4D97-AF65-F5344CB8AC3E}">
        <p14:creationId xmlns:p14="http://schemas.microsoft.com/office/powerpoint/2010/main" val="2368713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381000" y="685800"/>
            <a:ext cx="6096000" cy="3429000"/>
          </a:xfr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a:latin typeface="Calibri" charset="0"/>
            </a:endParaRPr>
          </a:p>
        </p:txBody>
      </p:sp>
      <p:sp>
        <p:nvSpPr>
          <p:cNvPr id="59395"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451D78AD-BBB2-B443-ACBF-04928CE3A486}" type="slidenum">
              <a:rPr lang="en-US" sz="1200"/>
              <a:pPr eaLnBrk="1" hangingPunct="1">
                <a:defRPr/>
              </a:pPr>
              <a:t>106</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381000" y="685800"/>
            <a:ext cx="6096000" cy="3429000"/>
          </a:xfr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a:latin typeface="Calibri" charset="0"/>
            </a:endParaRPr>
          </a:p>
        </p:txBody>
      </p:sp>
      <p:sp>
        <p:nvSpPr>
          <p:cNvPr id="59395"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451D78AD-BBB2-B443-ACBF-04928CE3A486}" type="slidenum">
              <a:rPr lang="en-US" sz="1200"/>
              <a:pPr eaLnBrk="1" hangingPunct="1">
                <a:defRPr/>
              </a:pPr>
              <a:t>107</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29</a:t>
            </a:fld>
            <a:endParaRPr lang="en-US"/>
          </a:p>
        </p:txBody>
      </p:sp>
    </p:spTree>
    <p:extLst>
      <p:ext uri="{BB962C8B-B14F-4D97-AF65-F5344CB8AC3E}">
        <p14:creationId xmlns:p14="http://schemas.microsoft.com/office/powerpoint/2010/main" val="273269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381000" y="685800"/>
            <a:ext cx="6096000" cy="3429000"/>
          </a:xfr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a:latin typeface="Calibri" charset="0"/>
            </a:endParaRPr>
          </a:p>
        </p:txBody>
      </p:sp>
      <p:sp>
        <p:nvSpPr>
          <p:cNvPr id="59395"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451D78AD-BBB2-B443-ACBF-04928CE3A486}" type="slidenum">
              <a:rPr lang="en-US" sz="1200"/>
              <a:pPr eaLnBrk="1" hangingPunct="1">
                <a:defRPr/>
              </a:pPr>
              <a:t>45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381000" y="685800"/>
            <a:ext cx="6096000" cy="3429000"/>
          </a:xfr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a:latin typeface="Calibri" charset="0"/>
            </a:endParaRPr>
          </a:p>
        </p:txBody>
      </p:sp>
      <p:sp>
        <p:nvSpPr>
          <p:cNvPr id="59395"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451D78AD-BBB2-B443-ACBF-04928CE3A486}" type="slidenum">
              <a:rPr lang="en-US" sz="1200"/>
              <a:pPr eaLnBrk="1" hangingPunct="1">
                <a:defRPr/>
              </a:pPr>
              <a:t>46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381000" y="685800"/>
            <a:ext cx="6096000" cy="3429000"/>
          </a:xfr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a:latin typeface="Calibri" charset="0"/>
            </a:endParaRPr>
          </a:p>
        </p:txBody>
      </p:sp>
      <p:sp>
        <p:nvSpPr>
          <p:cNvPr id="59395"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451D78AD-BBB2-B443-ACBF-04928CE3A486}" type="slidenum">
              <a:rPr lang="en-US" sz="1200"/>
              <a:pPr eaLnBrk="1" hangingPunct="1">
                <a:defRPr/>
              </a:pPr>
              <a:t>47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Aqui</a:t>
            </a:r>
            <a:r>
              <a:rPr lang="en-US" dirty="0" smtClean="0"/>
              <a:t> </a:t>
            </a:r>
            <a:r>
              <a:rPr lang="en-US" dirty="0" err="1" smtClean="0"/>
              <a:t>estamos</a:t>
            </a:r>
            <a:r>
              <a:rPr lang="en-US" dirty="0" smtClean="0"/>
              <a:t> </a:t>
            </a:r>
            <a:r>
              <a:rPr lang="en-US" dirty="0" err="1" smtClean="0"/>
              <a:t>poniendo</a:t>
            </a:r>
            <a:r>
              <a:rPr lang="en-US" dirty="0" smtClean="0"/>
              <a:t> un </a:t>
            </a:r>
            <a:r>
              <a:rPr lang="en-US" dirty="0" err="1" smtClean="0"/>
              <a:t>participio</a:t>
            </a:r>
            <a:r>
              <a:rPr lang="en-US" dirty="0" smtClean="0"/>
              <a:t> </a:t>
            </a:r>
            <a:r>
              <a:rPr lang="en-US" dirty="0" err="1" smtClean="0"/>
              <a:t>presente</a:t>
            </a:r>
            <a:r>
              <a:rPr lang="en-US" dirty="0" smtClean="0"/>
              <a:t> </a:t>
            </a:r>
            <a:r>
              <a:rPr lang="en-US" dirty="0" err="1" smtClean="0"/>
              <a:t>para</a:t>
            </a:r>
            <a:r>
              <a:rPr lang="en-US" dirty="0" smtClean="0"/>
              <a:t> </a:t>
            </a:r>
            <a:r>
              <a:rPr lang="en-US" dirty="0" err="1" smtClean="0"/>
              <a:t>demostrar</a:t>
            </a:r>
            <a:r>
              <a:rPr lang="en-US" dirty="0" smtClean="0"/>
              <a:t> </a:t>
            </a:r>
            <a:r>
              <a:rPr lang="en-US" dirty="0" err="1" smtClean="0"/>
              <a:t>diferencia</a:t>
            </a:r>
            <a:r>
              <a:rPr lang="en-US" baseline="0" dirty="0" err="1" smtClean="0"/>
              <a:t>s</a:t>
            </a:r>
            <a:r>
              <a:rPr lang="en-US" baseline="0" dirty="0" smtClean="0"/>
              <a:t> en la </a:t>
            </a:r>
            <a:r>
              <a:rPr lang="en-US" baseline="0" dirty="0" err="1" smtClean="0"/>
              <a:t>traduccion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70</a:t>
            </a:fld>
            <a:endParaRPr lang="en-US"/>
          </a:p>
        </p:txBody>
      </p:sp>
    </p:spTree>
    <p:extLst>
      <p:ext uri="{BB962C8B-B14F-4D97-AF65-F5344CB8AC3E}">
        <p14:creationId xmlns:p14="http://schemas.microsoft.com/office/powerpoint/2010/main" val="762034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Aqui</a:t>
            </a:r>
            <a:r>
              <a:rPr lang="en-US" dirty="0" smtClean="0"/>
              <a:t> </a:t>
            </a:r>
            <a:r>
              <a:rPr lang="en-US" dirty="0" err="1" smtClean="0"/>
              <a:t>estamos</a:t>
            </a:r>
            <a:r>
              <a:rPr lang="en-US" dirty="0" smtClean="0"/>
              <a:t> </a:t>
            </a:r>
            <a:r>
              <a:rPr lang="en-US" dirty="0" err="1" smtClean="0"/>
              <a:t>poniendo</a:t>
            </a:r>
            <a:r>
              <a:rPr lang="en-US" dirty="0" smtClean="0"/>
              <a:t> un </a:t>
            </a:r>
            <a:r>
              <a:rPr lang="en-US" dirty="0" err="1" smtClean="0"/>
              <a:t>participio</a:t>
            </a:r>
            <a:r>
              <a:rPr lang="en-US" dirty="0" smtClean="0"/>
              <a:t> </a:t>
            </a:r>
            <a:r>
              <a:rPr lang="en-US" dirty="0" err="1" smtClean="0"/>
              <a:t>presente</a:t>
            </a:r>
            <a:r>
              <a:rPr lang="en-US" dirty="0" smtClean="0"/>
              <a:t> </a:t>
            </a:r>
            <a:r>
              <a:rPr lang="en-US" dirty="0" err="1" smtClean="0"/>
              <a:t>para</a:t>
            </a:r>
            <a:r>
              <a:rPr lang="en-US" dirty="0" smtClean="0"/>
              <a:t> </a:t>
            </a:r>
            <a:r>
              <a:rPr lang="en-US" dirty="0" err="1" smtClean="0"/>
              <a:t>demostrar</a:t>
            </a:r>
            <a:r>
              <a:rPr lang="en-US" dirty="0" smtClean="0"/>
              <a:t> </a:t>
            </a:r>
            <a:r>
              <a:rPr lang="en-US" dirty="0" err="1" smtClean="0"/>
              <a:t>diferencia</a:t>
            </a:r>
            <a:r>
              <a:rPr lang="en-US" baseline="0" dirty="0" err="1" smtClean="0"/>
              <a:t>s</a:t>
            </a:r>
            <a:r>
              <a:rPr lang="en-US" baseline="0" dirty="0" smtClean="0"/>
              <a:t> en la </a:t>
            </a:r>
            <a:r>
              <a:rPr lang="en-US" baseline="0" dirty="0" err="1" smtClean="0"/>
              <a:t>traduccion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71</a:t>
            </a:fld>
            <a:endParaRPr lang="en-US"/>
          </a:p>
        </p:txBody>
      </p:sp>
    </p:spTree>
    <p:extLst>
      <p:ext uri="{BB962C8B-B14F-4D97-AF65-F5344CB8AC3E}">
        <p14:creationId xmlns:p14="http://schemas.microsoft.com/office/powerpoint/2010/main" val="762034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Aqui</a:t>
            </a:r>
            <a:r>
              <a:rPr lang="en-US" dirty="0" smtClean="0"/>
              <a:t> </a:t>
            </a:r>
            <a:r>
              <a:rPr lang="en-US" dirty="0" err="1" smtClean="0"/>
              <a:t>estamos</a:t>
            </a:r>
            <a:r>
              <a:rPr lang="en-US" dirty="0" smtClean="0"/>
              <a:t> </a:t>
            </a:r>
            <a:r>
              <a:rPr lang="en-US" dirty="0" err="1" smtClean="0"/>
              <a:t>poniendo</a:t>
            </a:r>
            <a:r>
              <a:rPr lang="en-US" dirty="0" smtClean="0"/>
              <a:t> un </a:t>
            </a:r>
            <a:r>
              <a:rPr lang="en-US" dirty="0" err="1" smtClean="0"/>
              <a:t>participio</a:t>
            </a:r>
            <a:r>
              <a:rPr lang="en-US" dirty="0" smtClean="0"/>
              <a:t> </a:t>
            </a:r>
            <a:r>
              <a:rPr lang="en-US" dirty="0" err="1" smtClean="0"/>
              <a:t>presente</a:t>
            </a:r>
            <a:r>
              <a:rPr lang="en-US" dirty="0" smtClean="0"/>
              <a:t> </a:t>
            </a:r>
            <a:r>
              <a:rPr lang="en-US" dirty="0" err="1" smtClean="0"/>
              <a:t>para</a:t>
            </a:r>
            <a:r>
              <a:rPr lang="en-US" dirty="0" smtClean="0"/>
              <a:t> </a:t>
            </a:r>
            <a:r>
              <a:rPr lang="en-US" dirty="0" err="1" smtClean="0"/>
              <a:t>demostrar</a:t>
            </a:r>
            <a:r>
              <a:rPr lang="en-US" dirty="0" smtClean="0"/>
              <a:t> </a:t>
            </a:r>
            <a:r>
              <a:rPr lang="en-US" dirty="0" err="1" smtClean="0"/>
              <a:t>diferencia</a:t>
            </a:r>
            <a:r>
              <a:rPr lang="en-US" baseline="0" dirty="0" err="1" smtClean="0"/>
              <a:t>s</a:t>
            </a:r>
            <a:r>
              <a:rPr lang="en-US" baseline="0" dirty="0" smtClean="0"/>
              <a:t> en la </a:t>
            </a:r>
            <a:r>
              <a:rPr lang="en-US" baseline="0" dirty="0" err="1" smtClean="0"/>
              <a:t>traduccion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ED01332-5CB3-FB4B-B4C7-72B3C6E4E57B}" type="slidenum">
              <a:rPr lang="en-US" smtClean="0"/>
              <a:t>72</a:t>
            </a:fld>
            <a:endParaRPr lang="en-US"/>
          </a:p>
        </p:txBody>
      </p:sp>
    </p:spTree>
    <p:extLst>
      <p:ext uri="{BB962C8B-B14F-4D97-AF65-F5344CB8AC3E}">
        <p14:creationId xmlns:p14="http://schemas.microsoft.com/office/powerpoint/2010/main" val="76203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DA0147FB-942F-2C48-A19F-13262CAE7F69}" type="slidenum">
              <a:rPr lang="es-PE"/>
              <a:pPr>
                <a:defRPr/>
              </a:pPr>
              <a:t>‹#›</a:t>
            </a:fld>
            <a:endParaRPr lang="es-PE"/>
          </a:p>
        </p:txBody>
      </p:sp>
    </p:spTree>
    <p:extLst>
      <p:ext uri="{BB962C8B-B14F-4D97-AF65-F5344CB8AC3E}">
        <p14:creationId xmlns:p14="http://schemas.microsoft.com/office/powerpoint/2010/main" val="14003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D8F45F37-ADF7-BB4E-B046-77F1A927BDCF}" type="slidenum">
              <a:rPr lang="es-PE"/>
              <a:pPr>
                <a:defRPr/>
              </a:pPr>
              <a:t>‹#›</a:t>
            </a:fld>
            <a:endParaRPr lang="es-PE"/>
          </a:p>
        </p:txBody>
      </p:sp>
    </p:spTree>
    <p:extLst>
      <p:ext uri="{BB962C8B-B14F-4D97-AF65-F5344CB8AC3E}">
        <p14:creationId xmlns:p14="http://schemas.microsoft.com/office/powerpoint/2010/main" val="429207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05E788B0-C4F4-4748-90C6-15512E004EC3}" type="slidenum">
              <a:rPr lang="es-PE"/>
              <a:pPr>
                <a:defRPr/>
              </a:pPr>
              <a:t>‹#›</a:t>
            </a:fld>
            <a:endParaRPr lang="es-PE"/>
          </a:p>
        </p:txBody>
      </p:sp>
    </p:spTree>
    <p:extLst>
      <p:ext uri="{BB962C8B-B14F-4D97-AF65-F5344CB8AC3E}">
        <p14:creationId xmlns:p14="http://schemas.microsoft.com/office/powerpoint/2010/main" val="373418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96598B05-4F5C-6B41-B106-E002AF3B1FEE}" type="slidenum">
              <a:rPr lang="es-PE"/>
              <a:pPr>
                <a:defRPr/>
              </a:pPr>
              <a:t>‹#›</a:t>
            </a:fld>
            <a:endParaRPr lang="es-PE"/>
          </a:p>
        </p:txBody>
      </p:sp>
    </p:spTree>
    <p:extLst>
      <p:ext uri="{BB962C8B-B14F-4D97-AF65-F5344CB8AC3E}">
        <p14:creationId xmlns:p14="http://schemas.microsoft.com/office/powerpoint/2010/main" val="301315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3A620352-36B1-C14D-9D27-8D26DD5630B0}" type="slidenum">
              <a:rPr lang="es-PE"/>
              <a:pPr>
                <a:defRPr/>
              </a:pPr>
              <a:t>‹#›</a:t>
            </a:fld>
            <a:endParaRPr lang="es-PE"/>
          </a:p>
        </p:txBody>
      </p:sp>
    </p:spTree>
    <p:extLst>
      <p:ext uri="{BB962C8B-B14F-4D97-AF65-F5344CB8AC3E}">
        <p14:creationId xmlns:p14="http://schemas.microsoft.com/office/powerpoint/2010/main" val="378770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p>
        </p:txBody>
      </p:sp>
      <p:sp>
        <p:nvSpPr>
          <p:cNvPr id="7" name="Rectangle 6"/>
          <p:cNvSpPr>
            <a:spLocks noGrp="1" noChangeArrowheads="1"/>
          </p:cNvSpPr>
          <p:nvPr>
            <p:ph type="sldNum" sz="quarter" idx="12"/>
          </p:nvPr>
        </p:nvSpPr>
        <p:spPr>
          <a:ln/>
        </p:spPr>
        <p:txBody>
          <a:bodyPr/>
          <a:lstStyle>
            <a:lvl1pPr>
              <a:defRPr/>
            </a:lvl1pPr>
          </a:lstStyle>
          <a:p>
            <a:pPr>
              <a:defRPr/>
            </a:pPr>
            <a:fld id="{091CCEB8-D9FD-8F4B-85DA-89DA7B6DE94A}" type="slidenum">
              <a:rPr lang="es-PE"/>
              <a:pPr>
                <a:defRPr/>
              </a:pPr>
              <a:t>‹#›</a:t>
            </a:fld>
            <a:endParaRPr lang="es-PE"/>
          </a:p>
        </p:txBody>
      </p:sp>
    </p:spTree>
    <p:extLst>
      <p:ext uri="{BB962C8B-B14F-4D97-AF65-F5344CB8AC3E}">
        <p14:creationId xmlns:p14="http://schemas.microsoft.com/office/powerpoint/2010/main" val="409051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PE"/>
          </a:p>
        </p:txBody>
      </p:sp>
      <p:sp>
        <p:nvSpPr>
          <p:cNvPr id="8" name="Rectangle 5"/>
          <p:cNvSpPr>
            <a:spLocks noGrp="1" noChangeArrowheads="1"/>
          </p:cNvSpPr>
          <p:nvPr>
            <p:ph type="ftr" sz="quarter" idx="11"/>
          </p:nvPr>
        </p:nvSpPr>
        <p:spPr>
          <a:ln/>
        </p:spPr>
        <p:txBody>
          <a:bodyPr/>
          <a:lstStyle>
            <a:lvl1pPr>
              <a:defRPr/>
            </a:lvl1pPr>
          </a:lstStyle>
          <a:p>
            <a:pPr>
              <a:defRPr/>
            </a:pPr>
            <a:endParaRPr lang="es-PE"/>
          </a:p>
        </p:txBody>
      </p:sp>
      <p:sp>
        <p:nvSpPr>
          <p:cNvPr id="9" name="Rectangle 6"/>
          <p:cNvSpPr>
            <a:spLocks noGrp="1" noChangeArrowheads="1"/>
          </p:cNvSpPr>
          <p:nvPr>
            <p:ph type="sldNum" sz="quarter" idx="12"/>
          </p:nvPr>
        </p:nvSpPr>
        <p:spPr>
          <a:ln/>
        </p:spPr>
        <p:txBody>
          <a:bodyPr/>
          <a:lstStyle>
            <a:lvl1pPr>
              <a:defRPr/>
            </a:lvl1pPr>
          </a:lstStyle>
          <a:p>
            <a:pPr>
              <a:defRPr/>
            </a:pPr>
            <a:fld id="{4D6FD471-FFF4-444D-BF6C-D67F211ADAE8}" type="slidenum">
              <a:rPr lang="es-PE"/>
              <a:pPr>
                <a:defRPr/>
              </a:pPr>
              <a:t>‹#›</a:t>
            </a:fld>
            <a:endParaRPr lang="es-PE"/>
          </a:p>
        </p:txBody>
      </p:sp>
    </p:spTree>
    <p:extLst>
      <p:ext uri="{BB962C8B-B14F-4D97-AF65-F5344CB8AC3E}">
        <p14:creationId xmlns:p14="http://schemas.microsoft.com/office/powerpoint/2010/main" val="69947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PE"/>
          </a:p>
        </p:txBody>
      </p:sp>
      <p:sp>
        <p:nvSpPr>
          <p:cNvPr id="4" name="Rectangle 5"/>
          <p:cNvSpPr>
            <a:spLocks noGrp="1" noChangeArrowheads="1"/>
          </p:cNvSpPr>
          <p:nvPr>
            <p:ph type="ftr" sz="quarter" idx="11"/>
          </p:nvPr>
        </p:nvSpPr>
        <p:spPr>
          <a:ln/>
        </p:spPr>
        <p:txBody>
          <a:bodyPr/>
          <a:lstStyle>
            <a:lvl1pPr>
              <a:defRPr/>
            </a:lvl1pPr>
          </a:lstStyle>
          <a:p>
            <a:pPr>
              <a:defRPr/>
            </a:pPr>
            <a:endParaRPr lang="es-PE"/>
          </a:p>
        </p:txBody>
      </p:sp>
      <p:sp>
        <p:nvSpPr>
          <p:cNvPr id="5" name="Rectangle 6"/>
          <p:cNvSpPr>
            <a:spLocks noGrp="1" noChangeArrowheads="1"/>
          </p:cNvSpPr>
          <p:nvPr>
            <p:ph type="sldNum" sz="quarter" idx="12"/>
          </p:nvPr>
        </p:nvSpPr>
        <p:spPr>
          <a:ln/>
        </p:spPr>
        <p:txBody>
          <a:bodyPr/>
          <a:lstStyle>
            <a:lvl1pPr>
              <a:defRPr/>
            </a:lvl1pPr>
          </a:lstStyle>
          <a:p>
            <a:pPr>
              <a:defRPr/>
            </a:pPr>
            <a:fld id="{9F76E712-9B3A-024B-A27C-209FD00EAFD0}" type="slidenum">
              <a:rPr lang="es-PE"/>
              <a:pPr>
                <a:defRPr/>
              </a:pPr>
              <a:t>‹#›</a:t>
            </a:fld>
            <a:endParaRPr lang="es-PE"/>
          </a:p>
        </p:txBody>
      </p:sp>
    </p:spTree>
    <p:extLst>
      <p:ext uri="{BB962C8B-B14F-4D97-AF65-F5344CB8AC3E}">
        <p14:creationId xmlns:p14="http://schemas.microsoft.com/office/powerpoint/2010/main" val="960956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PE"/>
          </a:p>
        </p:txBody>
      </p:sp>
      <p:sp>
        <p:nvSpPr>
          <p:cNvPr id="3" name="Rectangle 5"/>
          <p:cNvSpPr>
            <a:spLocks noGrp="1" noChangeArrowheads="1"/>
          </p:cNvSpPr>
          <p:nvPr>
            <p:ph type="ftr" sz="quarter" idx="11"/>
          </p:nvPr>
        </p:nvSpPr>
        <p:spPr>
          <a:ln/>
        </p:spPr>
        <p:txBody>
          <a:bodyPr/>
          <a:lstStyle>
            <a:lvl1pPr>
              <a:defRPr/>
            </a:lvl1pPr>
          </a:lstStyle>
          <a:p>
            <a:pPr>
              <a:defRPr/>
            </a:pPr>
            <a:endParaRPr lang="es-PE"/>
          </a:p>
        </p:txBody>
      </p:sp>
      <p:sp>
        <p:nvSpPr>
          <p:cNvPr id="4" name="Rectangle 6"/>
          <p:cNvSpPr>
            <a:spLocks noGrp="1" noChangeArrowheads="1"/>
          </p:cNvSpPr>
          <p:nvPr>
            <p:ph type="sldNum" sz="quarter" idx="12"/>
          </p:nvPr>
        </p:nvSpPr>
        <p:spPr>
          <a:ln/>
        </p:spPr>
        <p:txBody>
          <a:bodyPr/>
          <a:lstStyle>
            <a:lvl1pPr>
              <a:defRPr/>
            </a:lvl1pPr>
          </a:lstStyle>
          <a:p>
            <a:pPr>
              <a:defRPr/>
            </a:pPr>
            <a:fld id="{24A2CC27-BDD7-0741-B4B9-05393ABD348F}" type="slidenum">
              <a:rPr lang="es-PE"/>
              <a:pPr>
                <a:defRPr/>
              </a:pPr>
              <a:t>‹#›</a:t>
            </a:fld>
            <a:endParaRPr lang="es-PE"/>
          </a:p>
        </p:txBody>
      </p:sp>
    </p:spTree>
    <p:extLst>
      <p:ext uri="{BB962C8B-B14F-4D97-AF65-F5344CB8AC3E}">
        <p14:creationId xmlns:p14="http://schemas.microsoft.com/office/powerpoint/2010/main" val="103736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p>
        </p:txBody>
      </p:sp>
      <p:sp>
        <p:nvSpPr>
          <p:cNvPr id="7" name="Rectangle 6"/>
          <p:cNvSpPr>
            <a:spLocks noGrp="1" noChangeArrowheads="1"/>
          </p:cNvSpPr>
          <p:nvPr>
            <p:ph type="sldNum" sz="quarter" idx="12"/>
          </p:nvPr>
        </p:nvSpPr>
        <p:spPr>
          <a:ln/>
        </p:spPr>
        <p:txBody>
          <a:bodyPr/>
          <a:lstStyle>
            <a:lvl1pPr>
              <a:defRPr/>
            </a:lvl1pPr>
          </a:lstStyle>
          <a:p>
            <a:pPr>
              <a:defRPr/>
            </a:pPr>
            <a:fld id="{829C0ED7-3950-1743-B32D-89B1DD26A026}" type="slidenum">
              <a:rPr lang="es-PE"/>
              <a:pPr>
                <a:defRPr/>
              </a:pPr>
              <a:t>‹#›</a:t>
            </a:fld>
            <a:endParaRPr lang="es-PE"/>
          </a:p>
        </p:txBody>
      </p:sp>
    </p:spTree>
    <p:extLst>
      <p:ext uri="{BB962C8B-B14F-4D97-AF65-F5344CB8AC3E}">
        <p14:creationId xmlns:p14="http://schemas.microsoft.com/office/powerpoint/2010/main" val="377440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p>
        </p:txBody>
      </p:sp>
      <p:sp>
        <p:nvSpPr>
          <p:cNvPr id="7" name="Rectangle 6"/>
          <p:cNvSpPr>
            <a:spLocks noGrp="1" noChangeArrowheads="1"/>
          </p:cNvSpPr>
          <p:nvPr>
            <p:ph type="sldNum" sz="quarter" idx="12"/>
          </p:nvPr>
        </p:nvSpPr>
        <p:spPr>
          <a:ln/>
        </p:spPr>
        <p:txBody>
          <a:bodyPr/>
          <a:lstStyle>
            <a:lvl1pPr>
              <a:defRPr/>
            </a:lvl1pPr>
          </a:lstStyle>
          <a:p>
            <a:pPr>
              <a:defRPr/>
            </a:pPr>
            <a:fld id="{D096C452-ED25-BB45-8981-50FD08CEA8BB}" type="slidenum">
              <a:rPr lang="es-PE"/>
              <a:pPr>
                <a:defRPr/>
              </a:pPr>
              <a:t>‹#›</a:t>
            </a:fld>
            <a:endParaRPr lang="es-PE"/>
          </a:p>
        </p:txBody>
      </p:sp>
    </p:spTree>
    <p:extLst>
      <p:ext uri="{BB962C8B-B14F-4D97-AF65-F5344CB8AC3E}">
        <p14:creationId xmlns:p14="http://schemas.microsoft.com/office/powerpoint/2010/main" val="31138699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PE"/>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PE"/>
              <a:t>Click to edit Master text styles</a:t>
            </a:r>
          </a:p>
          <a:p>
            <a:pPr lvl="1"/>
            <a:r>
              <a:rPr lang="es-PE"/>
              <a:t>Second level</a:t>
            </a:r>
          </a:p>
          <a:p>
            <a:pPr lvl="2"/>
            <a:r>
              <a:rPr lang="es-PE"/>
              <a:t>Third level</a:t>
            </a:r>
          </a:p>
          <a:p>
            <a:pPr lvl="3"/>
            <a:r>
              <a:rPr lang="es-PE"/>
              <a:t>Fourth level</a:t>
            </a:r>
          </a:p>
          <a:p>
            <a:pPr lvl="4"/>
            <a:r>
              <a:rPr lang="es-PE"/>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s-PE"/>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s-PE"/>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BBE75C0F-14FF-7B47-AA62-CCAEC67A61E1}" type="slidenum">
              <a:rPr lang="es-PE"/>
              <a:pPr>
                <a:defRPr/>
              </a:pPr>
              <a:t>‹#›</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p:cNvPicPr>
          <p:nvPr/>
        </p:nvPicPr>
        <p:blipFill>
          <a:blip r:embed="rId2">
            <a:extLst>
              <a:ext uri="{28A0092B-C50C-407E-A947-70E740481C1C}">
                <a14:useLocalDpi xmlns:a14="http://schemas.microsoft.com/office/drawing/2010/main" val="0"/>
              </a:ext>
            </a:extLst>
          </a:blip>
          <a:srcRect t="10278" b="1472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ctrTitle"/>
          </p:nvPr>
        </p:nvSpPr>
        <p:spPr>
          <a:xfrm>
            <a:off x="609600" y="133350"/>
            <a:ext cx="7924800" cy="4876800"/>
          </a:xfrm>
          <a:solidFill>
            <a:schemeClr val="bg1">
              <a:alpha val="54000"/>
            </a:schemeClr>
          </a:solidFill>
        </p:spPr>
        <p:txBody>
          <a:bodyPr/>
          <a:lstStyle/>
          <a:p>
            <a:pPr eaLnBrk="1" hangingPunct="1">
              <a:defRPr/>
            </a:pPr>
            <a:r>
              <a:rPr lang="es-PE" sz="1400" dirty="0" smtClean="0">
                <a:solidFill>
                  <a:schemeClr val="tx1"/>
                </a:solidFill>
                <a:latin typeface="Palatino Linotype" charset="0"/>
                <a:cs typeface="+mj-cs"/>
              </a:rPr>
              <a:t>SMG</a:t>
            </a:r>
          </a:p>
        </p:txBody>
      </p:sp>
      <p:sp>
        <p:nvSpPr>
          <p:cNvPr id="3" name="Rectangle 2"/>
          <p:cNvSpPr/>
          <p:nvPr/>
        </p:nvSpPr>
        <p:spPr>
          <a:xfrm>
            <a:off x="762000" y="1733550"/>
            <a:ext cx="7620000" cy="3124200"/>
          </a:xfrm>
          <a:prstGeom prst="rect">
            <a:avLst/>
          </a:prstGeom>
          <a:solidFill>
            <a:srgbClr val="073A7D">
              <a:alpha val="8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a typeface="ＭＳ Ｐゴシック"/>
            </a:endParaRPr>
          </a:p>
        </p:txBody>
      </p:sp>
      <p:sp>
        <p:nvSpPr>
          <p:cNvPr id="7" name="Rectangle 6"/>
          <p:cNvSpPr/>
          <p:nvPr/>
        </p:nvSpPr>
        <p:spPr>
          <a:xfrm>
            <a:off x="762000" y="308372"/>
            <a:ext cx="7620000" cy="1162050"/>
          </a:xfrm>
          <a:prstGeom prst="rect">
            <a:avLst/>
          </a:prstGeom>
          <a:solidFill>
            <a:srgbClr val="073A7D">
              <a:alpha val="80000"/>
            </a:srgbClr>
          </a:solidFill>
          <a:ln>
            <a:noFill/>
          </a:ln>
        </p:spPr>
        <p:style>
          <a:lnRef idx="1">
            <a:schemeClr val="accent1"/>
          </a:lnRef>
          <a:fillRef idx="3">
            <a:schemeClr val="accent1"/>
          </a:fillRef>
          <a:effectRef idx="2">
            <a:schemeClr val="accent1"/>
          </a:effectRef>
          <a:fontRef idx="minor">
            <a:schemeClr val="lt1"/>
          </a:fontRef>
        </p:style>
        <p:txBody>
          <a:bodyPr tIns="0"/>
          <a:lstStyle/>
          <a:p>
            <a:pPr algn="ctr">
              <a:defRPr/>
            </a:pPr>
            <a:endParaRPr lang="en-US" sz="6600" dirty="0">
              <a:solidFill>
                <a:srgbClr val="FFFFFF"/>
              </a:solidFill>
              <a:latin typeface="Arial"/>
              <a:ea typeface="ＭＳ Ｐゴシック"/>
            </a:endParaRPr>
          </a:p>
        </p:txBody>
      </p:sp>
      <p:sp>
        <p:nvSpPr>
          <p:cNvPr id="8" name="Rectangle 2"/>
          <p:cNvSpPr txBox="1">
            <a:spLocks noChangeArrowheads="1"/>
          </p:cNvSpPr>
          <p:nvPr/>
        </p:nvSpPr>
        <p:spPr bwMode="auto">
          <a:xfrm>
            <a:off x="685800" y="2139702"/>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s-ES_tradnl" sz="6600" dirty="0" smtClean="0">
                <a:solidFill>
                  <a:srgbClr val="FFFFFF"/>
                </a:solidFill>
                <a:effectLst>
                  <a:glow rad="63500">
                    <a:srgbClr val="000000">
                      <a:alpha val="75000"/>
                    </a:srgbClr>
                  </a:glow>
                </a:effectLst>
                <a:latin typeface="Palatino Linotype" charset="0"/>
              </a:rPr>
              <a:t>El Participio Presente Medio-Pasivo, Perífrasis</a:t>
            </a:r>
            <a:endParaRPr lang="es-ES_tradnl" sz="6600" dirty="0">
              <a:solidFill>
                <a:srgbClr val="FFFFFF"/>
              </a:solidFill>
              <a:effectLst>
                <a:glow rad="63500">
                  <a:srgbClr val="000000">
                    <a:alpha val="75000"/>
                  </a:srgbClr>
                </a:glow>
              </a:effectLst>
              <a:latin typeface="Palatino Linotype" charset="0"/>
            </a:endParaRPr>
          </a:p>
        </p:txBody>
      </p:sp>
      <p:sp>
        <p:nvSpPr>
          <p:cNvPr id="2" name="Rectangle 1"/>
          <p:cNvSpPr/>
          <p:nvPr/>
        </p:nvSpPr>
        <p:spPr>
          <a:xfrm>
            <a:off x="1438764" y="362731"/>
            <a:ext cx="6266484" cy="984885"/>
          </a:xfrm>
          <a:prstGeom prst="rect">
            <a:avLst/>
          </a:prstGeom>
        </p:spPr>
        <p:txBody>
          <a:bodyPr wrap="none">
            <a:spAutoFit/>
          </a:bodyPr>
          <a:lstStyle/>
          <a:p>
            <a:pPr algn="ctr">
              <a:defRPr/>
            </a:pPr>
            <a:r>
              <a:rPr lang="es-PE" sz="5800" dirty="0" smtClean="0">
                <a:solidFill>
                  <a:srgbClr val="FFFFFF"/>
                </a:solidFill>
                <a:effectLst>
                  <a:glow rad="63500">
                    <a:srgbClr val="000000">
                      <a:alpha val="75000"/>
                    </a:srgbClr>
                  </a:glow>
                </a:effectLst>
                <a:latin typeface="Palatino Linotype" charset="0"/>
                <a:ea typeface="ＭＳ Ｐゴシック"/>
              </a:rPr>
              <a:t>Griego: Lección </a:t>
            </a:r>
            <a:r>
              <a:rPr lang="es-ES_tradnl" sz="5800" dirty="0" smtClean="0">
                <a:solidFill>
                  <a:srgbClr val="FFFFFF"/>
                </a:solidFill>
                <a:effectLst>
                  <a:glow rad="63500">
                    <a:srgbClr val="000000">
                      <a:alpha val="75000"/>
                    </a:srgbClr>
                  </a:glow>
                </a:effectLst>
                <a:latin typeface="Palatino Linotype" charset="0"/>
                <a:ea typeface="ＭＳ Ｐゴシック"/>
              </a:rPr>
              <a:t>23</a:t>
            </a:r>
            <a:endParaRPr lang="en-US" sz="5800" dirty="0">
              <a:solidFill>
                <a:srgbClr val="FFFFFF"/>
              </a:solidFill>
              <a:latin typeface="Arial"/>
              <a:ea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9" y="673409"/>
            <a:ext cx="8641655"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ES" sz="3600" dirty="0" err="1">
                <a:latin typeface="Minion Pro"/>
                <a:cs typeface="Minion Pro"/>
              </a:rPr>
              <a:t>Jn</a:t>
            </a:r>
            <a:r>
              <a:rPr lang="es-ES" sz="3600" dirty="0">
                <a:latin typeface="Minion Pro"/>
                <a:cs typeface="Minion Pro"/>
              </a:rPr>
              <a:t> 1:</a:t>
            </a:r>
            <a:r>
              <a:rPr lang="es-ES" sz="3600" dirty="0" smtClean="0">
                <a:latin typeface="Minion Pro"/>
                <a:cs typeface="Minion Pro"/>
              </a:rPr>
              <a:t>9  </a:t>
            </a:r>
            <a:r>
              <a:rPr lang="es-ES" sz="3600" b="1" dirty="0" smtClean="0">
                <a:solidFill>
                  <a:srgbClr val="FF0000"/>
                </a:solidFill>
                <a:latin typeface="Minion Pro"/>
                <a:cs typeface="Minion Pro"/>
              </a:rPr>
              <a:t> </a:t>
            </a:r>
            <a:r>
              <a:rPr lang="el-GR" sz="3600" b="1" dirty="0">
                <a:solidFill>
                  <a:srgbClr val="FF0000"/>
                </a:solidFill>
                <a:latin typeface="Minion Pro"/>
                <a:cs typeface="Minion Pro"/>
              </a:rPr>
              <a:t>Ἦν </a:t>
            </a:r>
            <a:r>
              <a:rPr lang="el-GR" sz="3600" dirty="0">
                <a:latin typeface="Minion Pro"/>
                <a:cs typeface="Minion Pro"/>
              </a:rPr>
              <a:t>τὸ φῶς τὸ ἀληθινόν, ὃ φωτίζει </a:t>
            </a:r>
            <a:endParaRPr lang="en-US" sz="3600" dirty="0" smtClean="0">
              <a:latin typeface="Minion Pro"/>
              <a:cs typeface="Minion Pro"/>
            </a:endParaRPr>
          </a:p>
          <a:p>
            <a:pPr lvl="0"/>
            <a:endParaRPr lang="en-US" sz="3600" dirty="0">
              <a:latin typeface="Minion Pro"/>
              <a:cs typeface="Minion Pro"/>
            </a:endParaRPr>
          </a:p>
          <a:p>
            <a:pPr lvl="0"/>
            <a:r>
              <a:rPr lang="el-GR" sz="3600" dirty="0" smtClean="0">
                <a:latin typeface="Minion Pro"/>
                <a:cs typeface="Minion Pro"/>
              </a:rPr>
              <a:t>πάντα </a:t>
            </a:r>
            <a:r>
              <a:rPr lang="el-GR" sz="3600" dirty="0">
                <a:latin typeface="Minion Pro"/>
                <a:cs typeface="Minion Pro"/>
              </a:rPr>
              <a:t>ἄνθρωπον, </a:t>
            </a:r>
            <a:r>
              <a:rPr lang="el-GR" sz="3600" b="1" dirty="0">
                <a:solidFill>
                  <a:srgbClr val="FF0000"/>
                </a:solidFill>
                <a:latin typeface="Minion Pro"/>
                <a:cs typeface="Minion Pro"/>
              </a:rPr>
              <a:t>ἐρχόμενον</a:t>
            </a:r>
            <a:r>
              <a:rPr lang="el-GR" sz="3600" dirty="0">
                <a:latin typeface="Minion Pro"/>
                <a:cs typeface="Minion Pro"/>
              </a:rPr>
              <a:t> εἰς τὸν κόσμον. </a:t>
            </a:r>
            <a:endParaRPr lang="en-US" sz="3600" dirty="0">
              <a:latin typeface="Minion Pro"/>
              <a:cs typeface="Minion Pro"/>
            </a:endParaRPr>
          </a:p>
        </p:txBody>
      </p:sp>
      <p:sp>
        <p:nvSpPr>
          <p:cNvPr id="4" name="Rectangle 80"/>
          <p:cNvSpPr>
            <a:spLocks noChangeArrowheads="1"/>
          </p:cNvSpPr>
          <p:nvPr/>
        </p:nvSpPr>
        <p:spPr bwMode="auto">
          <a:xfrm>
            <a:off x="1407497" y="309885"/>
            <a:ext cx="999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3S</a:t>
            </a:r>
            <a:endParaRPr lang="es-PE" sz="2400" b="1" dirty="0">
              <a:solidFill>
                <a:srgbClr val="FF0000"/>
              </a:solidFill>
              <a:latin typeface="Minion Pro"/>
              <a:cs typeface="Minion Pro"/>
            </a:endParaRPr>
          </a:p>
        </p:txBody>
      </p:sp>
      <p:sp>
        <p:nvSpPr>
          <p:cNvPr id="5" name="Rectangle 80"/>
          <p:cNvSpPr>
            <a:spLocks noChangeArrowheads="1"/>
          </p:cNvSpPr>
          <p:nvPr/>
        </p:nvSpPr>
        <p:spPr bwMode="auto">
          <a:xfrm>
            <a:off x="3779912" y="1491630"/>
            <a:ext cx="17017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a:t>
            </a:r>
            <a:r>
              <a:rPr lang="es-PE" sz="2400" b="1" baseline="30000" dirty="0" smtClean="0">
                <a:solidFill>
                  <a:srgbClr val="FF0000"/>
                </a:solidFill>
                <a:latin typeface="Minion Pro"/>
                <a:cs typeface="Minion Pro"/>
              </a:rPr>
              <a:t>M</a:t>
            </a:r>
            <a:r>
              <a:rPr lang="es-PE" sz="2400" b="1" dirty="0" smtClean="0">
                <a:solidFill>
                  <a:srgbClr val="FF0000"/>
                </a:solidFill>
                <a:latin typeface="Minion Pro"/>
                <a:cs typeface="Minion Pro"/>
              </a:rPr>
              <a:t>/</a:t>
            </a:r>
            <a:r>
              <a:rPr lang="es-PE" sz="2400" b="1" baseline="-25000" dirty="0" smtClean="0">
                <a:solidFill>
                  <a:srgbClr val="FF0000"/>
                </a:solidFill>
                <a:latin typeface="Minion Pro"/>
                <a:cs typeface="Minion Pro"/>
              </a:rPr>
              <a:t>D</a:t>
            </a:r>
            <a:r>
              <a:rPr lang="es-PE" sz="2400" b="1" dirty="0" smtClean="0">
                <a:solidFill>
                  <a:srgbClr val="FF0000"/>
                </a:solidFill>
                <a:latin typeface="Minion Pro"/>
                <a:cs typeface="Minion Pro"/>
              </a:rPr>
              <a:t>P SMA</a:t>
            </a:r>
            <a:endParaRPr lang="es-PE" sz="2400" b="1" dirty="0">
              <a:solidFill>
                <a:srgbClr val="FF0000"/>
              </a:solidFill>
              <a:latin typeface="Minion Pro"/>
              <a:cs typeface="Minion Pro"/>
            </a:endParaRPr>
          </a:p>
        </p:txBody>
      </p:sp>
      <p:sp>
        <p:nvSpPr>
          <p:cNvPr id="6" name="Text Box 4"/>
          <p:cNvSpPr txBox="1">
            <a:spLocks noChangeArrowheads="1"/>
          </p:cNvSpPr>
          <p:nvPr/>
        </p:nvSpPr>
        <p:spPr bwMode="auto">
          <a:xfrm>
            <a:off x="251523" y="3121679"/>
            <a:ext cx="86409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ES" sz="3600" dirty="0">
                <a:latin typeface="Minion Pro"/>
                <a:cs typeface="Minion Pro"/>
              </a:rPr>
              <a:t>“</a:t>
            </a:r>
            <a:r>
              <a:rPr lang="es-ES" sz="3600" b="1" dirty="0">
                <a:solidFill>
                  <a:srgbClr val="FF0000"/>
                </a:solidFill>
                <a:latin typeface="Minion Pro"/>
                <a:cs typeface="Minion Pro"/>
              </a:rPr>
              <a:t>Era</a:t>
            </a:r>
            <a:r>
              <a:rPr lang="es-ES" sz="3600" dirty="0">
                <a:latin typeface="Minion Pro"/>
                <a:cs typeface="Minion Pro"/>
              </a:rPr>
              <a:t> la luz verdadera, la que alumbra a todo hombre, </a:t>
            </a:r>
            <a:r>
              <a:rPr lang="es-ES" sz="3600" b="1" dirty="0">
                <a:solidFill>
                  <a:srgbClr val="FF0000"/>
                </a:solidFill>
                <a:latin typeface="Minion Pro"/>
                <a:cs typeface="Minion Pro"/>
              </a:rPr>
              <a:t>viniendo/al venir </a:t>
            </a:r>
            <a:r>
              <a:rPr lang="es-ES" sz="3600" dirty="0">
                <a:latin typeface="Minion Pro"/>
                <a:cs typeface="Minion Pro"/>
              </a:rPr>
              <a:t>al </a:t>
            </a:r>
            <a:r>
              <a:rPr lang="es-ES" sz="3600" dirty="0" smtClean="0">
                <a:latin typeface="Minion Pro"/>
                <a:cs typeface="Minion Pro"/>
              </a:rPr>
              <a:t>mundo.</a:t>
            </a:r>
            <a:r>
              <a:rPr lang="en-US" sz="3600" dirty="0" smtClean="0">
                <a:latin typeface="Minion Pro"/>
                <a:cs typeface="Minion Pro"/>
              </a:rPr>
              <a:t> </a:t>
            </a:r>
          </a:p>
        </p:txBody>
      </p:sp>
    </p:spTree>
    <p:extLst>
      <p:ext uri="{BB962C8B-B14F-4D97-AF65-F5344CB8AC3E}">
        <p14:creationId xmlns:p14="http://schemas.microsoft.com/office/powerpoint/2010/main" val="2387619031"/>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36" name="Group 84"/>
          <p:cNvGraphicFramePr>
            <a:graphicFrameLocks noGrp="1"/>
          </p:cNvGraphicFramePr>
          <p:nvPr>
            <p:extLst>
              <p:ext uri="{D42A27DB-BD31-4B8C-83A1-F6EECF244321}">
                <p14:modId xmlns:p14="http://schemas.microsoft.com/office/powerpoint/2010/main" val="372793323"/>
              </p:ext>
            </p:extLst>
          </p:nvPr>
        </p:nvGraphicFramePr>
        <p:xfrm>
          <a:off x="179388" y="3017667"/>
          <a:ext cx="8845550" cy="1744803"/>
        </p:xfrm>
        <a:graphic>
          <a:graphicData uri="http://schemas.openxmlformats.org/drawingml/2006/table">
            <a:tbl>
              <a:tblPr/>
              <a:tblGrid>
                <a:gridCol w="1893887"/>
                <a:gridCol w="611188"/>
                <a:gridCol w="473075"/>
                <a:gridCol w="533400"/>
                <a:gridCol w="609600"/>
                <a:gridCol w="609600"/>
                <a:gridCol w="597966"/>
                <a:gridCol w="576064"/>
                <a:gridCol w="1438995"/>
                <a:gridCol w="1501775"/>
              </a:tblGrid>
              <a:tr h="251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0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Ὁ</a:t>
                      </a:r>
                      <a:r>
                        <a:rPr lang="en-US" sz="2000" b="0" dirty="0" smtClean="0">
                          <a:latin typeface="Minion Pro"/>
                          <a:cs typeface="Minion Pro"/>
                        </a:rPr>
                        <a:t> </a:t>
                      </a:r>
                      <a:r>
                        <a:rPr lang="en-US" sz="2000" b="0" dirty="0" err="1" smtClean="0">
                          <a:latin typeface="Minion Pro"/>
                          <a:cs typeface="Minion Pro"/>
                        </a:rPr>
                        <a:t>ἀκούων</a:t>
                      </a:r>
                      <a:r>
                        <a:rPr lang="en-US" sz="2000" b="0" dirty="0" smtClean="0">
                          <a:latin typeface="Minion Pro"/>
                          <a:cs typeface="Minion Pro"/>
                        </a:rPr>
                        <a:t>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2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ὁ</a:t>
                      </a:r>
                      <a:r>
                        <a:rPr lang="en-US" sz="2000" b="0" dirty="0" smtClean="0">
                          <a:latin typeface="Minion Pro"/>
                          <a:cs typeface="Minion Pro"/>
                        </a:rPr>
                        <a:t> </a:t>
                      </a:r>
                      <a:r>
                        <a:rPr lang="en-US" sz="2000" b="0" dirty="0" err="1" smtClean="0">
                          <a:latin typeface="Minion Pro"/>
                          <a:cs typeface="Minion Pro"/>
                        </a:rPr>
                        <a:t>ἀθετῶν</a:t>
                      </a:r>
                      <a:r>
                        <a:rPr lang="en-US" sz="2000" b="0" dirty="0" smtClean="0">
                          <a:latin typeface="Minion Pro"/>
                          <a:cs typeface="Minion Pro"/>
                        </a:rPr>
                        <a:t>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ἀθετεῖ</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b="0" dirty="0" err="1" smtClean="0">
                          <a:latin typeface="Minion Pro"/>
                          <a:cs typeface="Minion Pro"/>
                        </a:rPr>
                        <a:t>τὸν</a:t>
                      </a:r>
                      <a:r>
                        <a:rPr lang="en-US" sz="1800" b="0" dirty="0" smtClean="0">
                          <a:latin typeface="Minion Pro"/>
                          <a:cs typeface="Minion Pro"/>
                        </a:rPr>
                        <a:t> </a:t>
                      </a:r>
                      <a:r>
                        <a:rPr lang="en-US" sz="1800" b="0" dirty="0" err="1" smtClean="0">
                          <a:latin typeface="Minion Pro"/>
                          <a:cs typeface="Minion Pro"/>
                        </a:rPr>
                        <a:t>ἀ</a:t>
                      </a:r>
                      <a:r>
                        <a:rPr lang="en-US" sz="1800" b="0" dirty="0" smtClean="0">
                          <a:latin typeface="Minion Pro"/>
                          <a:cs typeface="Minion Pro"/>
                        </a:rPr>
                        <a:t>π</a:t>
                      </a:r>
                      <a:r>
                        <a:rPr lang="en-US" sz="1800" b="0" dirty="0" err="1" smtClean="0">
                          <a:latin typeface="Minion Pro"/>
                          <a:cs typeface="Minion Pro"/>
                        </a:rPr>
                        <a:t>οστείλ</a:t>
                      </a:r>
                      <a:r>
                        <a:rPr lang="en-US" sz="1800" b="0" dirty="0" smtClean="0">
                          <a:latin typeface="Minion Pro"/>
                          <a:cs typeface="Minion Pro"/>
                        </a:rPr>
                        <a:t>α</a:t>
                      </a:r>
                      <a:r>
                        <a:rPr lang="en-US" sz="1800" b="0" dirty="0" err="1" smtClean="0">
                          <a:latin typeface="Minion Pro"/>
                          <a:cs typeface="Minion Pro"/>
                        </a:rPr>
                        <a:t>ντά</a:t>
                      </a:r>
                      <a:r>
                        <a:rPr lang="en-US" sz="1800" b="0" dirty="0" smtClean="0">
                          <a:latin typeface="Minion Pro"/>
                          <a:cs typeface="Minion Pro"/>
                        </a:rPr>
                        <a:t> </a:t>
                      </a:r>
                      <a:endParaRPr kumimoji="0" lang="es-PE"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627" name="Rectangle 75"/>
          <p:cNvSpPr>
            <a:spLocks noChangeArrowheads="1"/>
          </p:cNvSpPr>
          <p:nvPr/>
        </p:nvSpPr>
        <p:spPr bwMode="auto">
          <a:xfrm>
            <a:off x="323851" y="249645"/>
            <a:ext cx="84566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2600" dirty="0" err="1">
                <a:latin typeface="Minion Pro"/>
                <a:cs typeface="Minion Pro"/>
              </a:rPr>
              <a:t>Lc</a:t>
            </a:r>
            <a:r>
              <a:rPr lang="es-ES" sz="2600" dirty="0">
                <a:latin typeface="Minion Pro"/>
                <a:cs typeface="Minion Pro"/>
              </a:rPr>
              <a:t>. 10:16 </a:t>
            </a:r>
            <a:r>
              <a:rPr lang="es-ES" sz="2600" dirty="0" smtClean="0">
                <a:latin typeface="Minion Pro"/>
                <a:cs typeface="Minion Pro"/>
              </a:rPr>
              <a:t> </a:t>
            </a:r>
            <a:r>
              <a:rPr lang="en-US" sz="2600" dirty="0" err="1" smtClean="0">
                <a:latin typeface="Minion Pro"/>
                <a:cs typeface="Minion Pro"/>
              </a:rPr>
              <a:t>Ὁ</a:t>
            </a:r>
            <a:r>
              <a:rPr lang="en-US" sz="2600" dirty="0" smtClean="0">
                <a:latin typeface="Minion Pro"/>
                <a:cs typeface="Minion Pro"/>
              </a:rPr>
              <a:t> </a:t>
            </a:r>
            <a:r>
              <a:rPr lang="en-US" sz="2600" dirty="0" err="1">
                <a:latin typeface="Minion Pro"/>
                <a:cs typeface="Minion Pro"/>
              </a:rPr>
              <a:t>ἀκούων</a:t>
            </a:r>
            <a:r>
              <a:rPr lang="en-US" sz="2600" dirty="0">
                <a:latin typeface="Minion Pro"/>
                <a:cs typeface="Minion Pro"/>
              </a:rPr>
              <a:t> </a:t>
            </a:r>
            <a:r>
              <a:rPr lang="en-US" sz="2600" dirty="0" err="1">
                <a:latin typeface="Minion Pro"/>
                <a:cs typeface="Minion Pro"/>
              </a:rPr>
              <a:t>ὑμῶν</a:t>
            </a:r>
            <a:r>
              <a:rPr lang="en-US" sz="2600" dirty="0">
                <a:latin typeface="Minion Pro"/>
                <a:cs typeface="Minion Pro"/>
              </a:rPr>
              <a:t> </a:t>
            </a:r>
            <a:r>
              <a:rPr lang="en-US" sz="2600" dirty="0" err="1">
                <a:latin typeface="Minion Pro"/>
                <a:cs typeface="Minion Pro"/>
              </a:rPr>
              <a:t>ἐμοῦ</a:t>
            </a:r>
            <a:r>
              <a:rPr lang="en-US" sz="2600" dirty="0">
                <a:latin typeface="Minion Pro"/>
                <a:cs typeface="Minion Pro"/>
              </a:rPr>
              <a:t> </a:t>
            </a:r>
            <a:r>
              <a:rPr lang="en-US" sz="2600" dirty="0" err="1">
                <a:latin typeface="Minion Pro"/>
                <a:cs typeface="Minion Pro"/>
              </a:rPr>
              <a:t>ἀκούει</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err="1">
                <a:latin typeface="Minion Pro"/>
                <a:cs typeface="Minion Pro"/>
              </a:rPr>
              <a:t>ὁ</a:t>
            </a:r>
            <a:r>
              <a:rPr lang="en-US" sz="2600" dirty="0">
                <a:latin typeface="Minion Pro"/>
                <a:cs typeface="Minion Pro"/>
              </a:rPr>
              <a:t> </a:t>
            </a:r>
            <a:r>
              <a:rPr lang="en-US" sz="2600" dirty="0" err="1">
                <a:latin typeface="Minion Pro"/>
                <a:cs typeface="Minion Pro"/>
              </a:rPr>
              <a:t>ἀθετῶν</a:t>
            </a:r>
            <a:r>
              <a:rPr lang="en-US" sz="2600" dirty="0">
                <a:latin typeface="Minion Pro"/>
                <a:cs typeface="Minion Pro"/>
              </a:rPr>
              <a:t> </a:t>
            </a:r>
            <a:r>
              <a:rPr lang="en-US" sz="2600" dirty="0" err="1">
                <a:latin typeface="Minion Pro"/>
                <a:cs typeface="Minion Pro"/>
              </a:rPr>
              <a:t>ὑμᾶς</a:t>
            </a:r>
            <a:r>
              <a:rPr lang="en-US" sz="2600" dirty="0">
                <a:latin typeface="Minion Pro"/>
                <a:cs typeface="Minion Pro"/>
              </a:rPr>
              <a:t> </a:t>
            </a:r>
            <a:r>
              <a:rPr lang="en-US" sz="2600" dirty="0" err="1">
                <a:latin typeface="Minion Pro"/>
                <a:cs typeface="Minion Pro"/>
              </a:rPr>
              <a:t>ἐμὲ</a:t>
            </a:r>
            <a:r>
              <a:rPr lang="en-US" sz="2600" dirty="0">
                <a:latin typeface="Minion Pro"/>
                <a:cs typeface="Minion Pro"/>
              </a:rPr>
              <a:t> </a:t>
            </a:r>
            <a:r>
              <a:rPr lang="en-US" sz="2600" dirty="0" err="1">
                <a:latin typeface="Minion Pro"/>
                <a:cs typeface="Minion Pro"/>
              </a:rPr>
              <a:t>ἀθετεῖ</a:t>
            </a:r>
            <a:r>
              <a:rPr lang="en-US" sz="2600" dirty="0">
                <a:latin typeface="Minion Pro"/>
                <a:cs typeface="Minion Pro"/>
              </a:rPr>
              <a:t>· </a:t>
            </a:r>
            <a:r>
              <a:rPr lang="en-US" sz="2600" dirty="0" err="1">
                <a:latin typeface="Minion Pro"/>
                <a:cs typeface="Minion Pro"/>
              </a:rPr>
              <a:t>ὁ</a:t>
            </a:r>
            <a:r>
              <a:rPr lang="en-US" sz="2600" dirty="0">
                <a:latin typeface="Minion Pro"/>
                <a:cs typeface="Minion Pro"/>
              </a:rPr>
              <a:t> </a:t>
            </a:r>
            <a:r>
              <a:rPr lang="en-US" sz="2600" dirty="0" err="1">
                <a:latin typeface="Minion Pro"/>
                <a:cs typeface="Minion Pro"/>
              </a:rPr>
              <a:t>δὲ</a:t>
            </a:r>
            <a:r>
              <a:rPr lang="en-US" sz="2600" dirty="0">
                <a:latin typeface="Minion Pro"/>
                <a:cs typeface="Minion Pro"/>
              </a:rPr>
              <a:t> </a:t>
            </a:r>
            <a:r>
              <a:rPr lang="en-US" sz="2600" dirty="0" err="1">
                <a:latin typeface="Minion Pro"/>
                <a:cs typeface="Minion Pro"/>
              </a:rPr>
              <a:t>ἐμὲ</a:t>
            </a:r>
            <a:r>
              <a:rPr lang="en-US" sz="2600" dirty="0">
                <a:latin typeface="Minion Pro"/>
                <a:cs typeface="Minion Pro"/>
              </a:rPr>
              <a:t> </a:t>
            </a:r>
            <a:r>
              <a:rPr lang="en-US" sz="2600" dirty="0" err="1">
                <a:latin typeface="Minion Pro"/>
                <a:cs typeface="Minion Pro"/>
              </a:rPr>
              <a:t>ἀθετῶν</a:t>
            </a:r>
            <a:r>
              <a:rPr lang="en-US" sz="2600" dirty="0">
                <a:latin typeface="Minion Pro"/>
                <a:cs typeface="Minion Pro"/>
              </a:rPr>
              <a:t> </a:t>
            </a:r>
            <a:r>
              <a:rPr lang="en-US" sz="2600" dirty="0" err="1">
                <a:latin typeface="Minion Pro"/>
                <a:cs typeface="Minion Pro"/>
              </a:rPr>
              <a:t>ἀθετεῖ</a:t>
            </a:r>
            <a:r>
              <a:rPr lang="en-US" sz="2600" dirty="0">
                <a:latin typeface="Minion Pro"/>
                <a:cs typeface="Minion Pro"/>
              </a:rPr>
              <a:t> </a:t>
            </a:r>
            <a:r>
              <a:rPr lang="en-US" sz="2600" dirty="0" err="1">
                <a:latin typeface="Minion Pro"/>
                <a:cs typeface="Minion Pro"/>
              </a:rPr>
              <a:t>τὸν</a:t>
            </a:r>
            <a:r>
              <a:rPr lang="en-US" sz="2600" dirty="0">
                <a:latin typeface="Minion Pro"/>
                <a:cs typeface="Minion Pro"/>
              </a:rPr>
              <a:t> </a:t>
            </a:r>
            <a:r>
              <a:rPr lang="en-US" sz="2600" dirty="0" err="1">
                <a:latin typeface="Minion Pro"/>
                <a:cs typeface="Minion Pro"/>
              </a:rPr>
              <a:t>ἀ</a:t>
            </a:r>
            <a:r>
              <a:rPr lang="en-US" sz="2600" dirty="0">
                <a:latin typeface="Minion Pro"/>
                <a:cs typeface="Minion Pro"/>
              </a:rPr>
              <a:t>π</a:t>
            </a:r>
            <a:r>
              <a:rPr lang="en-US" sz="2600" dirty="0" err="1">
                <a:latin typeface="Minion Pro"/>
                <a:cs typeface="Minion Pro"/>
              </a:rPr>
              <a:t>οστείλ</a:t>
            </a:r>
            <a:r>
              <a:rPr lang="en-US" sz="2600" dirty="0">
                <a:latin typeface="Minion Pro"/>
                <a:cs typeface="Minion Pro"/>
              </a:rPr>
              <a:t>α</a:t>
            </a:r>
            <a:r>
              <a:rPr lang="en-US" sz="2600" dirty="0" err="1">
                <a:latin typeface="Minion Pro"/>
                <a:cs typeface="Minion Pro"/>
              </a:rPr>
              <a:t>ντά</a:t>
            </a:r>
            <a:r>
              <a:rPr lang="en-US" sz="2600" dirty="0">
                <a:latin typeface="Minion Pro"/>
                <a:cs typeface="Minion Pro"/>
              </a:rPr>
              <a:t> </a:t>
            </a:r>
            <a:r>
              <a:rPr lang="en-US" sz="2600" dirty="0" err="1">
                <a:latin typeface="Minion Pro"/>
                <a:cs typeface="Minion Pro"/>
              </a:rPr>
              <a:t>με</a:t>
            </a:r>
            <a:r>
              <a:rPr lang="en-US" sz="2600" dirty="0">
                <a:latin typeface="Minion Pro"/>
                <a:cs typeface="Minion Pro"/>
              </a:rPr>
              <a:t>.</a:t>
            </a:r>
          </a:p>
        </p:txBody>
      </p:sp>
    </p:spTree>
    <p:extLst>
      <p:ext uri="{BB962C8B-B14F-4D97-AF65-F5344CB8AC3E}">
        <p14:creationId xmlns:p14="http://schemas.microsoft.com/office/powerpoint/2010/main" val="2834255736"/>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36" name="Group 84"/>
          <p:cNvGraphicFramePr>
            <a:graphicFrameLocks noGrp="1"/>
          </p:cNvGraphicFramePr>
          <p:nvPr>
            <p:extLst>
              <p:ext uri="{D42A27DB-BD31-4B8C-83A1-F6EECF244321}">
                <p14:modId xmlns:p14="http://schemas.microsoft.com/office/powerpoint/2010/main" val="594912767"/>
              </p:ext>
            </p:extLst>
          </p:nvPr>
        </p:nvGraphicFramePr>
        <p:xfrm>
          <a:off x="179388" y="3017667"/>
          <a:ext cx="8845550" cy="1729563"/>
        </p:xfrm>
        <a:graphic>
          <a:graphicData uri="http://schemas.openxmlformats.org/drawingml/2006/table">
            <a:tbl>
              <a:tblPr/>
              <a:tblGrid>
                <a:gridCol w="1893887"/>
                <a:gridCol w="611188"/>
                <a:gridCol w="473075"/>
                <a:gridCol w="533400"/>
                <a:gridCol w="609600"/>
                <a:gridCol w="609600"/>
                <a:gridCol w="597966"/>
                <a:gridCol w="576064"/>
                <a:gridCol w="1438995"/>
                <a:gridCol w="1501775"/>
              </a:tblGrid>
              <a:tr h="251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0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Ὁ</a:t>
                      </a:r>
                      <a:r>
                        <a:rPr lang="en-US" sz="2000" b="0" dirty="0" smtClean="0">
                          <a:latin typeface="Minion Pro"/>
                          <a:cs typeface="Minion Pro"/>
                        </a:rPr>
                        <a:t> </a:t>
                      </a:r>
                      <a:r>
                        <a:rPr lang="en-US" sz="2000" b="0" dirty="0" err="1" smtClean="0">
                          <a:latin typeface="Minion Pro"/>
                          <a:cs typeface="Minion Pro"/>
                        </a:rPr>
                        <a:t>ἀκούων</a:t>
                      </a:r>
                      <a:r>
                        <a:rPr lang="en-US" sz="2000" b="0" dirty="0" smtClean="0">
                          <a:latin typeface="Minion Pro"/>
                          <a:cs typeface="Minion Pro"/>
                        </a:rPr>
                        <a:t>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ἀκούω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inion Pro"/>
                          <a:ea typeface="ＭＳ Ｐゴシック" charset="0"/>
                          <a:cs typeface="Minion Pro"/>
                        </a:rPr>
                        <a:t>el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que</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oye</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2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ὁ</a:t>
                      </a:r>
                      <a:r>
                        <a:rPr lang="en-US" sz="2000" b="0" dirty="0" smtClean="0">
                          <a:latin typeface="Minion Pro"/>
                          <a:cs typeface="Minion Pro"/>
                        </a:rPr>
                        <a:t> </a:t>
                      </a:r>
                      <a:r>
                        <a:rPr lang="en-US" sz="2000" b="0" dirty="0" err="1" smtClean="0">
                          <a:latin typeface="Minion Pro"/>
                          <a:cs typeface="Minion Pro"/>
                        </a:rPr>
                        <a:t>ἀθετῶν</a:t>
                      </a:r>
                      <a:r>
                        <a:rPr lang="en-US" sz="2000" b="0" dirty="0" smtClean="0">
                          <a:latin typeface="Minion Pro"/>
                          <a:cs typeface="Minion Pro"/>
                        </a:rPr>
                        <a:t>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ἀθετεῖ</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b="0" dirty="0" err="1" smtClean="0">
                          <a:latin typeface="Minion Pro"/>
                          <a:cs typeface="Minion Pro"/>
                        </a:rPr>
                        <a:t>τὸν</a:t>
                      </a:r>
                      <a:r>
                        <a:rPr lang="en-US" sz="1800" b="0" dirty="0" smtClean="0">
                          <a:latin typeface="Minion Pro"/>
                          <a:cs typeface="Minion Pro"/>
                        </a:rPr>
                        <a:t> </a:t>
                      </a:r>
                      <a:r>
                        <a:rPr lang="en-US" sz="1800" b="0" dirty="0" err="1" smtClean="0">
                          <a:latin typeface="Minion Pro"/>
                          <a:cs typeface="Minion Pro"/>
                        </a:rPr>
                        <a:t>ἀ</a:t>
                      </a:r>
                      <a:r>
                        <a:rPr lang="en-US" sz="1800" b="0" dirty="0" smtClean="0">
                          <a:latin typeface="Minion Pro"/>
                          <a:cs typeface="Minion Pro"/>
                        </a:rPr>
                        <a:t>π</a:t>
                      </a:r>
                      <a:r>
                        <a:rPr lang="en-US" sz="1800" b="0" dirty="0" err="1" smtClean="0">
                          <a:latin typeface="Minion Pro"/>
                          <a:cs typeface="Minion Pro"/>
                        </a:rPr>
                        <a:t>οστείλ</a:t>
                      </a:r>
                      <a:r>
                        <a:rPr lang="en-US" sz="1800" b="0" dirty="0" smtClean="0">
                          <a:latin typeface="Minion Pro"/>
                          <a:cs typeface="Minion Pro"/>
                        </a:rPr>
                        <a:t>α</a:t>
                      </a:r>
                      <a:r>
                        <a:rPr lang="en-US" sz="1800" b="0" dirty="0" err="1" smtClean="0">
                          <a:latin typeface="Minion Pro"/>
                          <a:cs typeface="Minion Pro"/>
                        </a:rPr>
                        <a:t>ντά</a:t>
                      </a:r>
                      <a:r>
                        <a:rPr lang="en-US" sz="1800" b="0" dirty="0" smtClean="0">
                          <a:latin typeface="Minion Pro"/>
                          <a:cs typeface="Minion Pro"/>
                        </a:rPr>
                        <a:t> </a:t>
                      </a:r>
                      <a:endParaRPr kumimoji="0" lang="es-PE"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627" name="Rectangle 75"/>
          <p:cNvSpPr>
            <a:spLocks noChangeArrowheads="1"/>
          </p:cNvSpPr>
          <p:nvPr/>
        </p:nvSpPr>
        <p:spPr bwMode="auto">
          <a:xfrm>
            <a:off x="323851" y="249645"/>
            <a:ext cx="84566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2600" dirty="0" err="1">
                <a:latin typeface="Minion Pro"/>
                <a:cs typeface="Minion Pro"/>
              </a:rPr>
              <a:t>Lc</a:t>
            </a:r>
            <a:r>
              <a:rPr lang="es-ES" sz="2600" dirty="0">
                <a:latin typeface="Minion Pro"/>
                <a:cs typeface="Minion Pro"/>
              </a:rPr>
              <a:t>. 10:16 </a:t>
            </a:r>
            <a:r>
              <a:rPr lang="es-ES" sz="2600" dirty="0" smtClean="0">
                <a:latin typeface="Minion Pro"/>
                <a:cs typeface="Minion Pro"/>
              </a:rPr>
              <a:t> </a:t>
            </a:r>
            <a:r>
              <a:rPr lang="en-US" sz="2600" dirty="0" err="1" smtClean="0">
                <a:latin typeface="Minion Pro"/>
                <a:cs typeface="Minion Pro"/>
              </a:rPr>
              <a:t>Ὁ</a:t>
            </a:r>
            <a:r>
              <a:rPr lang="en-US" sz="2600" dirty="0" smtClean="0">
                <a:latin typeface="Minion Pro"/>
                <a:cs typeface="Minion Pro"/>
              </a:rPr>
              <a:t> </a:t>
            </a:r>
            <a:r>
              <a:rPr lang="en-US" sz="2600" dirty="0" err="1">
                <a:latin typeface="Minion Pro"/>
                <a:cs typeface="Minion Pro"/>
              </a:rPr>
              <a:t>ἀκούων</a:t>
            </a:r>
            <a:r>
              <a:rPr lang="en-US" sz="2600" dirty="0">
                <a:latin typeface="Minion Pro"/>
                <a:cs typeface="Minion Pro"/>
              </a:rPr>
              <a:t> </a:t>
            </a:r>
            <a:r>
              <a:rPr lang="en-US" sz="2600" dirty="0" err="1">
                <a:latin typeface="Minion Pro"/>
                <a:cs typeface="Minion Pro"/>
              </a:rPr>
              <a:t>ὑμῶν</a:t>
            </a:r>
            <a:r>
              <a:rPr lang="en-US" sz="2600" dirty="0">
                <a:latin typeface="Minion Pro"/>
                <a:cs typeface="Minion Pro"/>
              </a:rPr>
              <a:t> </a:t>
            </a:r>
            <a:r>
              <a:rPr lang="en-US" sz="2600" dirty="0" err="1">
                <a:latin typeface="Minion Pro"/>
                <a:cs typeface="Minion Pro"/>
              </a:rPr>
              <a:t>ἐμοῦ</a:t>
            </a:r>
            <a:r>
              <a:rPr lang="en-US" sz="2600" dirty="0">
                <a:latin typeface="Minion Pro"/>
                <a:cs typeface="Minion Pro"/>
              </a:rPr>
              <a:t> </a:t>
            </a:r>
            <a:r>
              <a:rPr lang="en-US" sz="2600" dirty="0" err="1">
                <a:latin typeface="Minion Pro"/>
                <a:cs typeface="Minion Pro"/>
              </a:rPr>
              <a:t>ἀκούει</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err="1">
                <a:latin typeface="Minion Pro"/>
                <a:cs typeface="Minion Pro"/>
              </a:rPr>
              <a:t>ὁ</a:t>
            </a:r>
            <a:r>
              <a:rPr lang="en-US" sz="2600" dirty="0">
                <a:latin typeface="Minion Pro"/>
                <a:cs typeface="Minion Pro"/>
              </a:rPr>
              <a:t> </a:t>
            </a:r>
            <a:r>
              <a:rPr lang="en-US" sz="2600" dirty="0" err="1">
                <a:latin typeface="Minion Pro"/>
                <a:cs typeface="Minion Pro"/>
              </a:rPr>
              <a:t>ἀθετῶν</a:t>
            </a:r>
            <a:r>
              <a:rPr lang="en-US" sz="2600" dirty="0">
                <a:latin typeface="Minion Pro"/>
                <a:cs typeface="Minion Pro"/>
              </a:rPr>
              <a:t> </a:t>
            </a:r>
            <a:r>
              <a:rPr lang="en-US" sz="2600" dirty="0" err="1">
                <a:latin typeface="Minion Pro"/>
                <a:cs typeface="Minion Pro"/>
              </a:rPr>
              <a:t>ὑμᾶς</a:t>
            </a:r>
            <a:r>
              <a:rPr lang="en-US" sz="2600" dirty="0">
                <a:latin typeface="Minion Pro"/>
                <a:cs typeface="Minion Pro"/>
              </a:rPr>
              <a:t> </a:t>
            </a:r>
            <a:r>
              <a:rPr lang="en-US" sz="2600" dirty="0" err="1">
                <a:latin typeface="Minion Pro"/>
                <a:cs typeface="Minion Pro"/>
              </a:rPr>
              <a:t>ἐμὲ</a:t>
            </a:r>
            <a:r>
              <a:rPr lang="en-US" sz="2600" dirty="0">
                <a:latin typeface="Minion Pro"/>
                <a:cs typeface="Minion Pro"/>
              </a:rPr>
              <a:t> </a:t>
            </a:r>
            <a:r>
              <a:rPr lang="en-US" sz="2600" dirty="0" err="1">
                <a:latin typeface="Minion Pro"/>
                <a:cs typeface="Minion Pro"/>
              </a:rPr>
              <a:t>ἀθετεῖ</a:t>
            </a:r>
            <a:r>
              <a:rPr lang="en-US" sz="2600" dirty="0">
                <a:latin typeface="Minion Pro"/>
                <a:cs typeface="Minion Pro"/>
              </a:rPr>
              <a:t>· </a:t>
            </a:r>
            <a:r>
              <a:rPr lang="en-US" sz="2600" dirty="0" err="1">
                <a:latin typeface="Minion Pro"/>
                <a:cs typeface="Minion Pro"/>
              </a:rPr>
              <a:t>ὁ</a:t>
            </a:r>
            <a:r>
              <a:rPr lang="en-US" sz="2600" dirty="0">
                <a:latin typeface="Minion Pro"/>
                <a:cs typeface="Minion Pro"/>
              </a:rPr>
              <a:t> </a:t>
            </a:r>
            <a:r>
              <a:rPr lang="en-US" sz="2600" dirty="0" err="1">
                <a:latin typeface="Minion Pro"/>
                <a:cs typeface="Minion Pro"/>
              </a:rPr>
              <a:t>δὲ</a:t>
            </a:r>
            <a:r>
              <a:rPr lang="en-US" sz="2600" dirty="0">
                <a:latin typeface="Minion Pro"/>
                <a:cs typeface="Minion Pro"/>
              </a:rPr>
              <a:t> </a:t>
            </a:r>
            <a:r>
              <a:rPr lang="en-US" sz="2600" dirty="0" err="1">
                <a:latin typeface="Minion Pro"/>
                <a:cs typeface="Minion Pro"/>
              </a:rPr>
              <a:t>ἐμὲ</a:t>
            </a:r>
            <a:r>
              <a:rPr lang="en-US" sz="2600" dirty="0">
                <a:latin typeface="Minion Pro"/>
                <a:cs typeface="Minion Pro"/>
              </a:rPr>
              <a:t> </a:t>
            </a:r>
            <a:r>
              <a:rPr lang="en-US" sz="2600" dirty="0" err="1">
                <a:latin typeface="Minion Pro"/>
                <a:cs typeface="Minion Pro"/>
              </a:rPr>
              <a:t>ἀθετῶν</a:t>
            </a:r>
            <a:r>
              <a:rPr lang="en-US" sz="2600" dirty="0">
                <a:latin typeface="Minion Pro"/>
                <a:cs typeface="Minion Pro"/>
              </a:rPr>
              <a:t> </a:t>
            </a:r>
            <a:r>
              <a:rPr lang="en-US" sz="2600" dirty="0" err="1">
                <a:latin typeface="Minion Pro"/>
                <a:cs typeface="Minion Pro"/>
              </a:rPr>
              <a:t>ἀθετεῖ</a:t>
            </a:r>
            <a:r>
              <a:rPr lang="en-US" sz="2600" dirty="0">
                <a:latin typeface="Minion Pro"/>
                <a:cs typeface="Minion Pro"/>
              </a:rPr>
              <a:t> </a:t>
            </a:r>
            <a:r>
              <a:rPr lang="en-US" sz="2600" dirty="0" err="1">
                <a:latin typeface="Minion Pro"/>
                <a:cs typeface="Minion Pro"/>
              </a:rPr>
              <a:t>τὸν</a:t>
            </a:r>
            <a:r>
              <a:rPr lang="en-US" sz="2600" dirty="0">
                <a:latin typeface="Minion Pro"/>
                <a:cs typeface="Minion Pro"/>
              </a:rPr>
              <a:t> </a:t>
            </a:r>
            <a:r>
              <a:rPr lang="en-US" sz="2600" dirty="0" err="1">
                <a:latin typeface="Minion Pro"/>
                <a:cs typeface="Minion Pro"/>
              </a:rPr>
              <a:t>ἀ</a:t>
            </a:r>
            <a:r>
              <a:rPr lang="en-US" sz="2600" dirty="0">
                <a:latin typeface="Minion Pro"/>
                <a:cs typeface="Minion Pro"/>
              </a:rPr>
              <a:t>π</a:t>
            </a:r>
            <a:r>
              <a:rPr lang="en-US" sz="2600" dirty="0" err="1">
                <a:latin typeface="Minion Pro"/>
                <a:cs typeface="Minion Pro"/>
              </a:rPr>
              <a:t>οστείλ</a:t>
            </a:r>
            <a:r>
              <a:rPr lang="en-US" sz="2600" dirty="0">
                <a:latin typeface="Minion Pro"/>
                <a:cs typeface="Minion Pro"/>
              </a:rPr>
              <a:t>α</a:t>
            </a:r>
            <a:r>
              <a:rPr lang="en-US" sz="2600" dirty="0" err="1">
                <a:latin typeface="Minion Pro"/>
                <a:cs typeface="Minion Pro"/>
              </a:rPr>
              <a:t>ντά</a:t>
            </a:r>
            <a:r>
              <a:rPr lang="en-US" sz="2600" dirty="0">
                <a:latin typeface="Minion Pro"/>
                <a:cs typeface="Minion Pro"/>
              </a:rPr>
              <a:t> </a:t>
            </a:r>
            <a:r>
              <a:rPr lang="en-US" sz="2600" dirty="0" err="1">
                <a:latin typeface="Minion Pro"/>
                <a:cs typeface="Minion Pro"/>
              </a:rPr>
              <a:t>με</a:t>
            </a:r>
            <a:r>
              <a:rPr lang="en-US" sz="2600" dirty="0">
                <a:latin typeface="Minion Pro"/>
                <a:cs typeface="Minion Pro"/>
              </a:rPr>
              <a:t>.</a:t>
            </a:r>
          </a:p>
        </p:txBody>
      </p:sp>
    </p:spTree>
    <p:extLst>
      <p:ext uri="{BB962C8B-B14F-4D97-AF65-F5344CB8AC3E}">
        <p14:creationId xmlns:p14="http://schemas.microsoft.com/office/powerpoint/2010/main" val="3291640640"/>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36" name="Group 84"/>
          <p:cNvGraphicFramePr>
            <a:graphicFrameLocks noGrp="1"/>
          </p:cNvGraphicFramePr>
          <p:nvPr>
            <p:extLst>
              <p:ext uri="{D42A27DB-BD31-4B8C-83A1-F6EECF244321}">
                <p14:modId xmlns:p14="http://schemas.microsoft.com/office/powerpoint/2010/main" val="1205030323"/>
              </p:ext>
            </p:extLst>
          </p:nvPr>
        </p:nvGraphicFramePr>
        <p:xfrm>
          <a:off x="179388" y="3017667"/>
          <a:ext cx="8845550" cy="1714323"/>
        </p:xfrm>
        <a:graphic>
          <a:graphicData uri="http://schemas.openxmlformats.org/drawingml/2006/table">
            <a:tbl>
              <a:tblPr/>
              <a:tblGrid>
                <a:gridCol w="1893887"/>
                <a:gridCol w="611188"/>
                <a:gridCol w="473075"/>
                <a:gridCol w="533400"/>
                <a:gridCol w="609600"/>
                <a:gridCol w="609600"/>
                <a:gridCol w="597966"/>
                <a:gridCol w="576064"/>
                <a:gridCol w="1438995"/>
                <a:gridCol w="1501775"/>
              </a:tblGrid>
              <a:tr h="251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0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Ὁ</a:t>
                      </a:r>
                      <a:r>
                        <a:rPr lang="en-US" sz="2000" b="0" dirty="0" smtClean="0">
                          <a:latin typeface="Minion Pro"/>
                          <a:cs typeface="Minion Pro"/>
                        </a:rPr>
                        <a:t> </a:t>
                      </a:r>
                      <a:r>
                        <a:rPr lang="en-US" sz="2000" b="0" dirty="0" err="1" smtClean="0">
                          <a:latin typeface="Minion Pro"/>
                          <a:cs typeface="Minion Pro"/>
                        </a:rPr>
                        <a:t>ἀκούων</a:t>
                      </a:r>
                      <a:r>
                        <a:rPr lang="en-US" sz="2000" b="0" dirty="0" smtClean="0">
                          <a:latin typeface="Minion Pro"/>
                          <a:cs typeface="Minion Pro"/>
                        </a:rPr>
                        <a:t>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ἀκούω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inion Pro"/>
                          <a:ea typeface="ＭＳ Ｐゴシック" charset="0"/>
                          <a:cs typeface="Minion Pro"/>
                        </a:rPr>
                        <a:t>el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que</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oye</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2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ὁ</a:t>
                      </a:r>
                      <a:r>
                        <a:rPr lang="en-US" sz="2000" b="0" dirty="0" smtClean="0">
                          <a:latin typeface="Minion Pro"/>
                          <a:cs typeface="Minion Pro"/>
                        </a:rPr>
                        <a:t> </a:t>
                      </a:r>
                      <a:r>
                        <a:rPr lang="en-US" sz="2000" b="0" dirty="0" err="1" smtClean="0">
                          <a:latin typeface="Minion Pro"/>
                          <a:cs typeface="Minion Pro"/>
                        </a:rPr>
                        <a:t>ἀθετῶν</a:t>
                      </a:r>
                      <a:r>
                        <a:rPr lang="en-US" sz="2000" b="0" dirty="0" smtClean="0">
                          <a:latin typeface="Minion Pro"/>
                          <a:cs typeface="Minion Pro"/>
                        </a:rPr>
                        <a:t>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ἀθετέω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inion Pro"/>
                          <a:ea typeface="ＭＳ Ｐゴシック" charset="0"/>
                          <a:cs typeface="Minion Pro"/>
                        </a:rPr>
                        <a:t>el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que</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rechaza</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ἀθετεῖ</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b="0" dirty="0" err="1" smtClean="0">
                          <a:latin typeface="Minion Pro"/>
                          <a:cs typeface="Minion Pro"/>
                        </a:rPr>
                        <a:t>τὸν</a:t>
                      </a:r>
                      <a:r>
                        <a:rPr lang="en-US" sz="1800" b="0" dirty="0" smtClean="0">
                          <a:latin typeface="Minion Pro"/>
                          <a:cs typeface="Minion Pro"/>
                        </a:rPr>
                        <a:t> </a:t>
                      </a:r>
                      <a:r>
                        <a:rPr lang="en-US" sz="1800" b="0" dirty="0" err="1" smtClean="0">
                          <a:latin typeface="Minion Pro"/>
                          <a:cs typeface="Minion Pro"/>
                        </a:rPr>
                        <a:t>ἀ</a:t>
                      </a:r>
                      <a:r>
                        <a:rPr lang="en-US" sz="1800" b="0" dirty="0" smtClean="0">
                          <a:latin typeface="Minion Pro"/>
                          <a:cs typeface="Minion Pro"/>
                        </a:rPr>
                        <a:t>π</a:t>
                      </a:r>
                      <a:r>
                        <a:rPr lang="en-US" sz="1800" b="0" dirty="0" err="1" smtClean="0">
                          <a:latin typeface="Minion Pro"/>
                          <a:cs typeface="Minion Pro"/>
                        </a:rPr>
                        <a:t>οστείλ</a:t>
                      </a:r>
                      <a:r>
                        <a:rPr lang="en-US" sz="1800" b="0" dirty="0" smtClean="0">
                          <a:latin typeface="Minion Pro"/>
                          <a:cs typeface="Minion Pro"/>
                        </a:rPr>
                        <a:t>α</a:t>
                      </a:r>
                      <a:r>
                        <a:rPr lang="en-US" sz="1800" b="0" dirty="0" err="1" smtClean="0">
                          <a:latin typeface="Minion Pro"/>
                          <a:cs typeface="Minion Pro"/>
                        </a:rPr>
                        <a:t>ντά</a:t>
                      </a:r>
                      <a:r>
                        <a:rPr lang="en-US" sz="1800" b="0" dirty="0" smtClean="0">
                          <a:latin typeface="Minion Pro"/>
                          <a:cs typeface="Minion Pro"/>
                        </a:rPr>
                        <a:t> </a:t>
                      </a:r>
                      <a:endParaRPr kumimoji="0" lang="es-PE"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627" name="Rectangle 75"/>
          <p:cNvSpPr>
            <a:spLocks noChangeArrowheads="1"/>
          </p:cNvSpPr>
          <p:nvPr/>
        </p:nvSpPr>
        <p:spPr bwMode="auto">
          <a:xfrm>
            <a:off x="323851" y="249645"/>
            <a:ext cx="84566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2600" dirty="0" err="1">
                <a:latin typeface="Minion Pro"/>
                <a:cs typeface="Minion Pro"/>
              </a:rPr>
              <a:t>Lc</a:t>
            </a:r>
            <a:r>
              <a:rPr lang="es-ES" sz="2600" dirty="0">
                <a:latin typeface="Minion Pro"/>
                <a:cs typeface="Minion Pro"/>
              </a:rPr>
              <a:t>. 10:16 </a:t>
            </a:r>
            <a:r>
              <a:rPr lang="es-ES" sz="2600" dirty="0" smtClean="0">
                <a:latin typeface="Minion Pro"/>
                <a:cs typeface="Minion Pro"/>
              </a:rPr>
              <a:t> </a:t>
            </a:r>
            <a:r>
              <a:rPr lang="en-US" sz="2600" dirty="0" err="1" smtClean="0">
                <a:latin typeface="Minion Pro"/>
                <a:cs typeface="Minion Pro"/>
              </a:rPr>
              <a:t>Ὁ</a:t>
            </a:r>
            <a:r>
              <a:rPr lang="en-US" sz="2600" dirty="0" smtClean="0">
                <a:latin typeface="Minion Pro"/>
                <a:cs typeface="Minion Pro"/>
              </a:rPr>
              <a:t> </a:t>
            </a:r>
            <a:r>
              <a:rPr lang="en-US" sz="2600" dirty="0" err="1">
                <a:latin typeface="Minion Pro"/>
                <a:cs typeface="Minion Pro"/>
              </a:rPr>
              <a:t>ἀκούων</a:t>
            </a:r>
            <a:r>
              <a:rPr lang="en-US" sz="2600" dirty="0">
                <a:latin typeface="Minion Pro"/>
                <a:cs typeface="Minion Pro"/>
              </a:rPr>
              <a:t> </a:t>
            </a:r>
            <a:r>
              <a:rPr lang="en-US" sz="2600" dirty="0" err="1">
                <a:latin typeface="Minion Pro"/>
                <a:cs typeface="Minion Pro"/>
              </a:rPr>
              <a:t>ὑμῶν</a:t>
            </a:r>
            <a:r>
              <a:rPr lang="en-US" sz="2600" dirty="0">
                <a:latin typeface="Minion Pro"/>
                <a:cs typeface="Minion Pro"/>
              </a:rPr>
              <a:t> </a:t>
            </a:r>
            <a:r>
              <a:rPr lang="en-US" sz="2600" dirty="0" err="1">
                <a:latin typeface="Minion Pro"/>
                <a:cs typeface="Minion Pro"/>
              </a:rPr>
              <a:t>ἐμοῦ</a:t>
            </a:r>
            <a:r>
              <a:rPr lang="en-US" sz="2600" dirty="0">
                <a:latin typeface="Minion Pro"/>
                <a:cs typeface="Minion Pro"/>
              </a:rPr>
              <a:t> </a:t>
            </a:r>
            <a:r>
              <a:rPr lang="en-US" sz="2600" dirty="0" err="1">
                <a:latin typeface="Minion Pro"/>
                <a:cs typeface="Minion Pro"/>
              </a:rPr>
              <a:t>ἀκούει</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err="1">
                <a:latin typeface="Minion Pro"/>
                <a:cs typeface="Minion Pro"/>
              </a:rPr>
              <a:t>ὁ</a:t>
            </a:r>
            <a:r>
              <a:rPr lang="en-US" sz="2600" dirty="0">
                <a:latin typeface="Minion Pro"/>
                <a:cs typeface="Minion Pro"/>
              </a:rPr>
              <a:t> </a:t>
            </a:r>
            <a:r>
              <a:rPr lang="en-US" sz="2600" dirty="0" err="1">
                <a:latin typeface="Minion Pro"/>
                <a:cs typeface="Minion Pro"/>
              </a:rPr>
              <a:t>ἀθετῶν</a:t>
            </a:r>
            <a:r>
              <a:rPr lang="en-US" sz="2600" dirty="0">
                <a:latin typeface="Minion Pro"/>
                <a:cs typeface="Minion Pro"/>
              </a:rPr>
              <a:t> </a:t>
            </a:r>
            <a:r>
              <a:rPr lang="en-US" sz="2600" dirty="0" err="1">
                <a:latin typeface="Minion Pro"/>
                <a:cs typeface="Minion Pro"/>
              </a:rPr>
              <a:t>ὑμᾶς</a:t>
            </a:r>
            <a:r>
              <a:rPr lang="en-US" sz="2600" dirty="0">
                <a:latin typeface="Minion Pro"/>
                <a:cs typeface="Minion Pro"/>
              </a:rPr>
              <a:t> </a:t>
            </a:r>
            <a:r>
              <a:rPr lang="en-US" sz="2600" dirty="0" err="1">
                <a:latin typeface="Minion Pro"/>
                <a:cs typeface="Minion Pro"/>
              </a:rPr>
              <a:t>ἐμὲ</a:t>
            </a:r>
            <a:r>
              <a:rPr lang="en-US" sz="2600" dirty="0">
                <a:latin typeface="Minion Pro"/>
                <a:cs typeface="Minion Pro"/>
              </a:rPr>
              <a:t> </a:t>
            </a:r>
            <a:r>
              <a:rPr lang="en-US" sz="2600" dirty="0" err="1">
                <a:latin typeface="Minion Pro"/>
                <a:cs typeface="Minion Pro"/>
              </a:rPr>
              <a:t>ἀθετεῖ</a:t>
            </a:r>
            <a:r>
              <a:rPr lang="en-US" sz="2600" dirty="0">
                <a:latin typeface="Minion Pro"/>
                <a:cs typeface="Minion Pro"/>
              </a:rPr>
              <a:t>· </a:t>
            </a:r>
            <a:r>
              <a:rPr lang="en-US" sz="2600" dirty="0" err="1">
                <a:latin typeface="Minion Pro"/>
                <a:cs typeface="Minion Pro"/>
              </a:rPr>
              <a:t>ὁ</a:t>
            </a:r>
            <a:r>
              <a:rPr lang="en-US" sz="2600" dirty="0">
                <a:latin typeface="Minion Pro"/>
                <a:cs typeface="Minion Pro"/>
              </a:rPr>
              <a:t> </a:t>
            </a:r>
            <a:r>
              <a:rPr lang="en-US" sz="2600" dirty="0" err="1">
                <a:latin typeface="Minion Pro"/>
                <a:cs typeface="Minion Pro"/>
              </a:rPr>
              <a:t>δὲ</a:t>
            </a:r>
            <a:r>
              <a:rPr lang="en-US" sz="2600" dirty="0">
                <a:latin typeface="Minion Pro"/>
                <a:cs typeface="Minion Pro"/>
              </a:rPr>
              <a:t> </a:t>
            </a:r>
            <a:r>
              <a:rPr lang="en-US" sz="2600" dirty="0" err="1">
                <a:latin typeface="Minion Pro"/>
                <a:cs typeface="Minion Pro"/>
              </a:rPr>
              <a:t>ἐμὲ</a:t>
            </a:r>
            <a:r>
              <a:rPr lang="en-US" sz="2600" dirty="0">
                <a:latin typeface="Minion Pro"/>
                <a:cs typeface="Minion Pro"/>
              </a:rPr>
              <a:t> </a:t>
            </a:r>
            <a:r>
              <a:rPr lang="en-US" sz="2600" dirty="0" err="1">
                <a:latin typeface="Minion Pro"/>
                <a:cs typeface="Minion Pro"/>
              </a:rPr>
              <a:t>ἀθετῶν</a:t>
            </a:r>
            <a:r>
              <a:rPr lang="en-US" sz="2600" dirty="0">
                <a:latin typeface="Minion Pro"/>
                <a:cs typeface="Minion Pro"/>
              </a:rPr>
              <a:t> </a:t>
            </a:r>
            <a:r>
              <a:rPr lang="en-US" sz="2600" dirty="0" err="1">
                <a:latin typeface="Minion Pro"/>
                <a:cs typeface="Minion Pro"/>
              </a:rPr>
              <a:t>ἀθετεῖ</a:t>
            </a:r>
            <a:r>
              <a:rPr lang="en-US" sz="2600" dirty="0">
                <a:latin typeface="Minion Pro"/>
                <a:cs typeface="Minion Pro"/>
              </a:rPr>
              <a:t> </a:t>
            </a:r>
            <a:r>
              <a:rPr lang="en-US" sz="2600" dirty="0" err="1">
                <a:latin typeface="Minion Pro"/>
                <a:cs typeface="Minion Pro"/>
              </a:rPr>
              <a:t>τὸν</a:t>
            </a:r>
            <a:r>
              <a:rPr lang="en-US" sz="2600" dirty="0">
                <a:latin typeface="Minion Pro"/>
                <a:cs typeface="Minion Pro"/>
              </a:rPr>
              <a:t> </a:t>
            </a:r>
            <a:r>
              <a:rPr lang="en-US" sz="2600" dirty="0" err="1">
                <a:latin typeface="Minion Pro"/>
                <a:cs typeface="Minion Pro"/>
              </a:rPr>
              <a:t>ἀ</a:t>
            </a:r>
            <a:r>
              <a:rPr lang="en-US" sz="2600" dirty="0">
                <a:latin typeface="Minion Pro"/>
                <a:cs typeface="Minion Pro"/>
              </a:rPr>
              <a:t>π</a:t>
            </a:r>
            <a:r>
              <a:rPr lang="en-US" sz="2600" dirty="0" err="1">
                <a:latin typeface="Minion Pro"/>
                <a:cs typeface="Minion Pro"/>
              </a:rPr>
              <a:t>οστείλ</a:t>
            </a:r>
            <a:r>
              <a:rPr lang="en-US" sz="2600" dirty="0">
                <a:latin typeface="Minion Pro"/>
                <a:cs typeface="Minion Pro"/>
              </a:rPr>
              <a:t>α</a:t>
            </a:r>
            <a:r>
              <a:rPr lang="en-US" sz="2600" dirty="0" err="1">
                <a:latin typeface="Minion Pro"/>
                <a:cs typeface="Minion Pro"/>
              </a:rPr>
              <a:t>ντά</a:t>
            </a:r>
            <a:r>
              <a:rPr lang="en-US" sz="2600" dirty="0">
                <a:latin typeface="Minion Pro"/>
                <a:cs typeface="Minion Pro"/>
              </a:rPr>
              <a:t> </a:t>
            </a:r>
            <a:r>
              <a:rPr lang="en-US" sz="2600" dirty="0" err="1">
                <a:latin typeface="Minion Pro"/>
                <a:cs typeface="Minion Pro"/>
              </a:rPr>
              <a:t>με</a:t>
            </a:r>
            <a:r>
              <a:rPr lang="en-US" sz="2600" dirty="0">
                <a:latin typeface="Minion Pro"/>
                <a:cs typeface="Minion Pro"/>
              </a:rPr>
              <a:t>.</a:t>
            </a:r>
          </a:p>
        </p:txBody>
      </p:sp>
    </p:spTree>
    <p:extLst>
      <p:ext uri="{BB962C8B-B14F-4D97-AF65-F5344CB8AC3E}">
        <p14:creationId xmlns:p14="http://schemas.microsoft.com/office/powerpoint/2010/main" val="3291640640"/>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36" name="Group 84"/>
          <p:cNvGraphicFramePr>
            <a:graphicFrameLocks noGrp="1"/>
          </p:cNvGraphicFramePr>
          <p:nvPr>
            <p:extLst>
              <p:ext uri="{D42A27DB-BD31-4B8C-83A1-F6EECF244321}">
                <p14:modId xmlns:p14="http://schemas.microsoft.com/office/powerpoint/2010/main" val="2225016686"/>
              </p:ext>
            </p:extLst>
          </p:nvPr>
        </p:nvGraphicFramePr>
        <p:xfrm>
          <a:off x="179388" y="3017667"/>
          <a:ext cx="8845550" cy="1714323"/>
        </p:xfrm>
        <a:graphic>
          <a:graphicData uri="http://schemas.openxmlformats.org/drawingml/2006/table">
            <a:tbl>
              <a:tblPr/>
              <a:tblGrid>
                <a:gridCol w="1893887"/>
                <a:gridCol w="611188"/>
                <a:gridCol w="473075"/>
                <a:gridCol w="533400"/>
                <a:gridCol w="609600"/>
                <a:gridCol w="609600"/>
                <a:gridCol w="597966"/>
                <a:gridCol w="576064"/>
                <a:gridCol w="1438995"/>
                <a:gridCol w="1501775"/>
              </a:tblGrid>
              <a:tr h="251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0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Ὁ</a:t>
                      </a:r>
                      <a:r>
                        <a:rPr lang="en-US" sz="2000" b="0" dirty="0" smtClean="0">
                          <a:latin typeface="Minion Pro"/>
                          <a:cs typeface="Minion Pro"/>
                        </a:rPr>
                        <a:t> </a:t>
                      </a:r>
                      <a:r>
                        <a:rPr lang="en-US" sz="2000" b="0" dirty="0" err="1" smtClean="0">
                          <a:latin typeface="Minion Pro"/>
                          <a:cs typeface="Minion Pro"/>
                        </a:rPr>
                        <a:t>ἀκούων</a:t>
                      </a:r>
                      <a:r>
                        <a:rPr lang="en-US" sz="2000" b="0" dirty="0" smtClean="0">
                          <a:latin typeface="Minion Pro"/>
                          <a:cs typeface="Minion Pro"/>
                        </a:rPr>
                        <a:t>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ἀκούω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inion Pro"/>
                          <a:ea typeface="ＭＳ Ｐゴシック" charset="0"/>
                          <a:cs typeface="Minion Pro"/>
                        </a:rPr>
                        <a:t>el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que</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oye</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2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ὁ</a:t>
                      </a:r>
                      <a:r>
                        <a:rPr lang="en-US" sz="2000" b="0" dirty="0" smtClean="0">
                          <a:latin typeface="Minion Pro"/>
                          <a:cs typeface="Minion Pro"/>
                        </a:rPr>
                        <a:t> </a:t>
                      </a:r>
                      <a:r>
                        <a:rPr lang="en-US" sz="2000" b="0" dirty="0" err="1" smtClean="0">
                          <a:latin typeface="Minion Pro"/>
                          <a:cs typeface="Minion Pro"/>
                        </a:rPr>
                        <a:t>ἀθετῶν</a:t>
                      </a:r>
                      <a:r>
                        <a:rPr lang="en-US" sz="2000" b="0" dirty="0" smtClean="0">
                          <a:latin typeface="Minion Pro"/>
                          <a:cs typeface="Minion Pro"/>
                        </a:rPr>
                        <a:t>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ἀθετέω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inion Pro"/>
                          <a:ea typeface="ＭＳ Ｐゴシック" charset="0"/>
                          <a:cs typeface="Minion Pro"/>
                        </a:rPr>
                        <a:t>el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que</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rechaza</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ἀθετεῖ</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ἀθετέω</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rechaza</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b="0" dirty="0" err="1" smtClean="0">
                          <a:latin typeface="Minion Pro"/>
                          <a:cs typeface="Minion Pro"/>
                        </a:rPr>
                        <a:t>τὸν</a:t>
                      </a:r>
                      <a:r>
                        <a:rPr lang="en-US" sz="1800" b="0" dirty="0" smtClean="0">
                          <a:latin typeface="Minion Pro"/>
                          <a:cs typeface="Minion Pro"/>
                        </a:rPr>
                        <a:t> </a:t>
                      </a:r>
                      <a:r>
                        <a:rPr lang="en-US" sz="1800" b="0" dirty="0" err="1" smtClean="0">
                          <a:latin typeface="Minion Pro"/>
                          <a:cs typeface="Minion Pro"/>
                        </a:rPr>
                        <a:t>ἀ</a:t>
                      </a:r>
                      <a:r>
                        <a:rPr lang="en-US" sz="1800" b="0" dirty="0" smtClean="0">
                          <a:latin typeface="Minion Pro"/>
                          <a:cs typeface="Minion Pro"/>
                        </a:rPr>
                        <a:t>π</a:t>
                      </a:r>
                      <a:r>
                        <a:rPr lang="en-US" sz="1800" b="0" dirty="0" err="1" smtClean="0">
                          <a:latin typeface="Minion Pro"/>
                          <a:cs typeface="Minion Pro"/>
                        </a:rPr>
                        <a:t>οστείλ</a:t>
                      </a:r>
                      <a:r>
                        <a:rPr lang="en-US" sz="1800" b="0" dirty="0" smtClean="0">
                          <a:latin typeface="Minion Pro"/>
                          <a:cs typeface="Minion Pro"/>
                        </a:rPr>
                        <a:t>α</a:t>
                      </a:r>
                      <a:r>
                        <a:rPr lang="en-US" sz="1800" b="0" dirty="0" err="1" smtClean="0">
                          <a:latin typeface="Minion Pro"/>
                          <a:cs typeface="Minion Pro"/>
                        </a:rPr>
                        <a:t>ντά</a:t>
                      </a:r>
                      <a:r>
                        <a:rPr lang="en-US" sz="1800" b="0" dirty="0" smtClean="0">
                          <a:latin typeface="Minion Pro"/>
                          <a:cs typeface="Minion Pro"/>
                        </a:rPr>
                        <a:t> </a:t>
                      </a:r>
                      <a:endParaRPr kumimoji="0" lang="es-PE"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627" name="Rectangle 75"/>
          <p:cNvSpPr>
            <a:spLocks noChangeArrowheads="1"/>
          </p:cNvSpPr>
          <p:nvPr/>
        </p:nvSpPr>
        <p:spPr bwMode="auto">
          <a:xfrm>
            <a:off x="323851" y="249645"/>
            <a:ext cx="84566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2600" dirty="0" err="1">
                <a:latin typeface="Minion Pro"/>
                <a:cs typeface="Minion Pro"/>
              </a:rPr>
              <a:t>Lc</a:t>
            </a:r>
            <a:r>
              <a:rPr lang="es-ES" sz="2600" dirty="0">
                <a:latin typeface="Minion Pro"/>
                <a:cs typeface="Minion Pro"/>
              </a:rPr>
              <a:t>. 10:16 </a:t>
            </a:r>
            <a:r>
              <a:rPr lang="es-ES" sz="2600" dirty="0" smtClean="0">
                <a:latin typeface="Minion Pro"/>
                <a:cs typeface="Minion Pro"/>
              </a:rPr>
              <a:t> </a:t>
            </a:r>
            <a:r>
              <a:rPr lang="en-US" sz="2600" dirty="0" err="1" smtClean="0">
                <a:latin typeface="Minion Pro"/>
                <a:cs typeface="Minion Pro"/>
              </a:rPr>
              <a:t>Ὁ</a:t>
            </a:r>
            <a:r>
              <a:rPr lang="en-US" sz="2600" dirty="0" smtClean="0">
                <a:latin typeface="Minion Pro"/>
                <a:cs typeface="Minion Pro"/>
              </a:rPr>
              <a:t> </a:t>
            </a:r>
            <a:r>
              <a:rPr lang="en-US" sz="2600" dirty="0" err="1">
                <a:latin typeface="Minion Pro"/>
                <a:cs typeface="Minion Pro"/>
              </a:rPr>
              <a:t>ἀκούων</a:t>
            </a:r>
            <a:r>
              <a:rPr lang="en-US" sz="2600" dirty="0">
                <a:latin typeface="Minion Pro"/>
                <a:cs typeface="Minion Pro"/>
              </a:rPr>
              <a:t> </a:t>
            </a:r>
            <a:r>
              <a:rPr lang="en-US" sz="2600" dirty="0" err="1">
                <a:latin typeface="Minion Pro"/>
                <a:cs typeface="Minion Pro"/>
              </a:rPr>
              <a:t>ὑμῶν</a:t>
            </a:r>
            <a:r>
              <a:rPr lang="en-US" sz="2600" dirty="0">
                <a:latin typeface="Minion Pro"/>
                <a:cs typeface="Minion Pro"/>
              </a:rPr>
              <a:t> </a:t>
            </a:r>
            <a:r>
              <a:rPr lang="en-US" sz="2600" dirty="0" err="1">
                <a:latin typeface="Minion Pro"/>
                <a:cs typeface="Minion Pro"/>
              </a:rPr>
              <a:t>ἐμοῦ</a:t>
            </a:r>
            <a:r>
              <a:rPr lang="en-US" sz="2600" dirty="0">
                <a:latin typeface="Minion Pro"/>
                <a:cs typeface="Minion Pro"/>
              </a:rPr>
              <a:t> </a:t>
            </a:r>
            <a:r>
              <a:rPr lang="en-US" sz="2600" dirty="0" err="1">
                <a:latin typeface="Minion Pro"/>
                <a:cs typeface="Minion Pro"/>
              </a:rPr>
              <a:t>ἀκούει</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err="1">
                <a:latin typeface="Minion Pro"/>
                <a:cs typeface="Minion Pro"/>
              </a:rPr>
              <a:t>ὁ</a:t>
            </a:r>
            <a:r>
              <a:rPr lang="en-US" sz="2600" dirty="0">
                <a:latin typeface="Minion Pro"/>
                <a:cs typeface="Minion Pro"/>
              </a:rPr>
              <a:t> </a:t>
            </a:r>
            <a:r>
              <a:rPr lang="en-US" sz="2600" dirty="0" err="1">
                <a:latin typeface="Minion Pro"/>
                <a:cs typeface="Minion Pro"/>
              </a:rPr>
              <a:t>ἀθετῶν</a:t>
            </a:r>
            <a:r>
              <a:rPr lang="en-US" sz="2600" dirty="0">
                <a:latin typeface="Minion Pro"/>
                <a:cs typeface="Minion Pro"/>
              </a:rPr>
              <a:t> </a:t>
            </a:r>
            <a:r>
              <a:rPr lang="en-US" sz="2600" dirty="0" err="1">
                <a:latin typeface="Minion Pro"/>
                <a:cs typeface="Minion Pro"/>
              </a:rPr>
              <a:t>ὑμᾶς</a:t>
            </a:r>
            <a:r>
              <a:rPr lang="en-US" sz="2600" dirty="0">
                <a:latin typeface="Minion Pro"/>
                <a:cs typeface="Minion Pro"/>
              </a:rPr>
              <a:t> </a:t>
            </a:r>
            <a:r>
              <a:rPr lang="en-US" sz="2600" dirty="0" err="1">
                <a:latin typeface="Minion Pro"/>
                <a:cs typeface="Minion Pro"/>
              </a:rPr>
              <a:t>ἐμὲ</a:t>
            </a:r>
            <a:r>
              <a:rPr lang="en-US" sz="2600" dirty="0">
                <a:latin typeface="Minion Pro"/>
                <a:cs typeface="Minion Pro"/>
              </a:rPr>
              <a:t> </a:t>
            </a:r>
            <a:r>
              <a:rPr lang="en-US" sz="2600" dirty="0" err="1">
                <a:latin typeface="Minion Pro"/>
                <a:cs typeface="Minion Pro"/>
              </a:rPr>
              <a:t>ἀθετεῖ</a:t>
            </a:r>
            <a:r>
              <a:rPr lang="en-US" sz="2600" dirty="0">
                <a:latin typeface="Minion Pro"/>
                <a:cs typeface="Minion Pro"/>
              </a:rPr>
              <a:t>· </a:t>
            </a:r>
            <a:r>
              <a:rPr lang="en-US" sz="2600" dirty="0" err="1">
                <a:latin typeface="Minion Pro"/>
                <a:cs typeface="Minion Pro"/>
              </a:rPr>
              <a:t>ὁ</a:t>
            </a:r>
            <a:r>
              <a:rPr lang="en-US" sz="2600" dirty="0">
                <a:latin typeface="Minion Pro"/>
                <a:cs typeface="Minion Pro"/>
              </a:rPr>
              <a:t> </a:t>
            </a:r>
            <a:r>
              <a:rPr lang="en-US" sz="2600" dirty="0" err="1">
                <a:latin typeface="Minion Pro"/>
                <a:cs typeface="Minion Pro"/>
              </a:rPr>
              <a:t>δὲ</a:t>
            </a:r>
            <a:r>
              <a:rPr lang="en-US" sz="2600" dirty="0">
                <a:latin typeface="Minion Pro"/>
                <a:cs typeface="Minion Pro"/>
              </a:rPr>
              <a:t> </a:t>
            </a:r>
            <a:r>
              <a:rPr lang="en-US" sz="2600" dirty="0" err="1">
                <a:latin typeface="Minion Pro"/>
                <a:cs typeface="Minion Pro"/>
              </a:rPr>
              <a:t>ἐμὲ</a:t>
            </a:r>
            <a:r>
              <a:rPr lang="en-US" sz="2600" dirty="0">
                <a:latin typeface="Minion Pro"/>
                <a:cs typeface="Minion Pro"/>
              </a:rPr>
              <a:t> </a:t>
            </a:r>
            <a:r>
              <a:rPr lang="en-US" sz="2600" dirty="0" err="1">
                <a:latin typeface="Minion Pro"/>
                <a:cs typeface="Minion Pro"/>
              </a:rPr>
              <a:t>ἀθετῶν</a:t>
            </a:r>
            <a:r>
              <a:rPr lang="en-US" sz="2600" dirty="0">
                <a:latin typeface="Minion Pro"/>
                <a:cs typeface="Minion Pro"/>
              </a:rPr>
              <a:t> </a:t>
            </a:r>
            <a:r>
              <a:rPr lang="en-US" sz="2600" dirty="0" err="1">
                <a:latin typeface="Minion Pro"/>
                <a:cs typeface="Minion Pro"/>
              </a:rPr>
              <a:t>ἀθετεῖ</a:t>
            </a:r>
            <a:r>
              <a:rPr lang="en-US" sz="2600" dirty="0">
                <a:latin typeface="Minion Pro"/>
                <a:cs typeface="Minion Pro"/>
              </a:rPr>
              <a:t> </a:t>
            </a:r>
            <a:r>
              <a:rPr lang="en-US" sz="2600" dirty="0" err="1">
                <a:latin typeface="Minion Pro"/>
                <a:cs typeface="Minion Pro"/>
              </a:rPr>
              <a:t>τὸν</a:t>
            </a:r>
            <a:r>
              <a:rPr lang="en-US" sz="2600" dirty="0">
                <a:latin typeface="Minion Pro"/>
                <a:cs typeface="Minion Pro"/>
              </a:rPr>
              <a:t> </a:t>
            </a:r>
            <a:r>
              <a:rPr lang="en-US" sz="2600" dirty="0" err="1">
                <a:latin typeface="Minion Pro"/>
                <a:cs typeface="Minion Pro"/>
              </a:rPr>
              <a:t>ἀ</a:t>
            </a:r>
            <a:r>
              <a:rPr lang="en-US" sz="2600" dirty="0">
                <a:latin typeface="Minion Pro"/>
                <a:cs typeface="Minion Pro"/>
              </a:rPr>
              <a:t>π</a:t>
            </a:r>
            <a:r>
              <a:rPr lang="en-US" sz="2600" dirty="0" err="1">
                <a:latin typeface="Minion Pro"/>
                <a:cs typeface="Minion Pro"/>
              </a:rPr>
              <a:t>οστείλ</a:t>
            </a:r>
            <a:r>
              <a:rPr lang="en-US" sz="2600" dirty="0">
                <a:latin typeface="Minion Pro"/>
                <a:cs typeface="Minion Pro"/>
              </a:rPr>
              <a:t>α</a:t>
            </a:r>
            <a:r>
              <a:rPr lang="en-US" sz="2600" dirty="0" err="1">
                <a:latin typeface="Minion Pro"/>
                <a:cs typeface="Minion Pro"/>
              </a:rPr>
              <a:t>ντά</a:t>
            </a:r>
            <a:r>
              <a:rPr lang="en-US" sz="2600" dirty="0">
                <a:latin typeface="Minion Pro"/>
                <a:cs typeface="Minion Pro"/>
              </a:rPr>
              <a:t> </a:t>
            </a:r>
            <a:r>
              <a:rPr lang="en-US" sz="2600" dirty="0" err="1">
                <a:latin typeface="Minion Pro"/>
                <a:cs typeface="Minion Pro"/>
              </a:rPr>
              <a:t>με</a:t>
            </a:r>
            <a:r>
              <a:rPr lang="en-US" sz="2600" dirty="0">
                <a:latin typeface="Minion Pro"/>
                <a:cs typeface="Minion Pro"/>
              </a:rPr>
              <a:t>.</a:t>
            </a:r>
          </a:p>
        </p:txBody>
      </p:sp>
    </p:spTree>
    <p:extLst>
      <p:ext uri="{BB962C8B-B14F-4D97-AF65-F5344CB8AC3E}">
        <p14:creationId xmlns:p14="http://schemas.microsoft.com/office/powerpoint/2010/main" val="3291640640"/>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36" name="Group 84"/>
          <p:cNvGraphicFramePr>
            <a:graphicFrameLocks noGrp="1"/>
          </p:cNvGraphicFramePr>
          <p:nvPr>
            <p:extLst>
              <p:ext uri="{D42A27DB-BD31-4B8C-83A1-F6EECF244321}">
                <p14:modId xmlns:p14="http://schemas.microsoft.com/office/powerpoint/2010/main" val="3922288822"/>
              </p:ext>
            </p:extLst>
          </p:nvPr>
        </p:nvGraphicFramePr>
        <p:xfrm>
          <a:off x="179388" y="3017667"/>
          <a:ext cx="8845550" cy="1714323"/>
        </p:xfrm>
        <a:graphic>
          <a:graphicData uri="http://schemas.openxmlformats.org/drawingml/2006/table">
            <a:tbl>
              <a:tblPr/>
              <a:tblGrid>
                <a:gridCol w="1893887"/>
                <a:gridCol w="611188"/>
                <a:gridCol w="473075"/>
                <a:gridCol w="533400"/>
                <a:gridCol w="609600"/>
                <a:gridCol w="609600"/>
                <a:gridCol w="597966"/>
                <a:gridCol w="576064"/>
                <a:gridCol w="1438995"/>
                <a:gridCol w="1501775"/>
              </a:tblGrid>
              <a:tr h="251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0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Ὁ</a:t>
                      </a:r>
                      <a:r>
                        <a:rPr lang="en-US" sz="2000" b="0" dirty="0" smtClean="0">
                          <a:latin typeface="Minion Pro"/>
                          <a:cs typeface="Minion Pro"/>
                        </a:rPr>
                        <a:t> </a:t>
                      </a:r>
                      <a:r>
                        <a:rPr lang="en-US" sz="2000" b="0" dirty="0" err="1" smtClean="0">
                          <a:latin typeface="Minion Pro"/>
                          <a:cs typeface="Minion Pro"/>
                        </a:rPr>
                        <a:t>ἀκούων</a:t>
                      </a:r>
                      <a:r>
                        <a:rPr lang="en-US" sz="2000" b="0" dirty="0" smtClean="0">
                          <a:latin typeface="Minion Pro"/>
                          <a:cs typeface="Minion Pro"/>
                        </a:rPr>
                        <a:t>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ἀκούω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inion Pro"/>
                          <a:ea typeface="ＭＳ Ｐゴシック" charset="0"/>
                          <a:cs typeface="Minion Pro"/>
                        </a:rPr>
                        <a:t>el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que</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oye</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2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ὁ</a:t>
                      </a:r>
                      <a:r>
                        <a:rPr lang="en-US" sz="2000" b="0" dirty="0" smtClean="0">
                          <a:latin typeface="Minion Pro"/>
                          <a:cs typeface="Minion Pro"/>
                        </a:rPr>
                        <a:t> </a:t>
                      </a:r>
                      <a:r>
                        <a:rPr lang="en-US" sz="2000" b="0" dirty="0" err="1" smtClean="0">
                          <a:latin typeface="Minion Pro"/>
                          <a:cs typeface="Minion Pro"/>
                        </a:rPr>
                        <a:t>ἀθετῶν</a:t>
                      </a:r>
                      <a:r>
                        <a:rPr lang="en-US" sz="2000" b="0" dirty="0" smtClean="0">
                          <a:latin typeface="Minion Pro"/>
                          <a:cs typeface="Minion Pro"/>
                        </a:rPr>
                        <a:t>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ἀθετέω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inion Pro"/>
                          <a:ea typeface="ＭＳ Ｐゴシック" charset="0"/>
                          <a:cs typeface="Minion Pro"/>
                        </a:rPr>
                        <a:t>el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que</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rechaza</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ἀθετεῖ</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ἀθετέω</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rechaza</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b="0" dirty="0" err="1" smtClean="0">
                          <a:latin typeface="Minion Pro"/>
                          <a:cs typeface="Minion Pro"/>
                        </a:rPr>
                        <a:t>τὸν</a:t>
                      </a:r>
                      <a:r>
                        <a:rPr lang="en-US" sz="1800" b="0" dirty="0" smtClean="0">
                          <a:latin typeface="Minion Pro"/>
                          <a:cs typeface="Minion Pro"/>
                        </a:rPr>
                        <a:t> </a:t>
                      </a:r>
                      <a:r>
                        <a:rPr lang="en-US" sz="1800" b="0" dirty="0" err="1" smtClean="0">
                          <a:latin typeface="Minion Pro"/>
                          <a:cs typeface="Minion Pro"/>
                        </a:rPr>
                        <a:t>ἀ</a:t>
                      </a:r>
                      <a:r>
                        <a:rPr lang="en-US" sz="1800" b="0" dirty="0" smtClean="0">
                          <a:latin typeface="Minion Pro"/>
                          <a:cs typeface="Minion Pro"/>
                        </a:rPr>
                        <a:t>π</a:t>
                      </a:r>
                      <a:r>
                        <a:rPr lang="en-US" sz="1800" b="0" dirty="0" err="1" smtClean="0">
                          <a:latin typeface="Minion Pro"/>
                          <a:cs typeface="Minion Pro"/>
                        </a:rPr>
                        <a:t>οστείλ</a:t>
                      </a:r>
                      <a:r>
                        <a:rPr lang="en-US" sz="1800" b="0" dirty="0" smtClean="0">
                          <a:latin typeface="Minion Pro"/>
                          <a:cs typeface="Minion Pro"/>
                        </a:rPr>
                        <a:t>α</a:t>
                      </a:r>
                      <a:r>
                        <a:rPr lang="en-US" sz="1800" b="0" dirty="0" err="1" smtClean="0">
                          <a:latin typeface="Minion Pro"/>
                          <a:cs typeface="Minion Pro"/>
                        </a:rPr>
                        <a:t>ντά</a:t>
                      </a:r>
                      <a:r>
                        <a:rPr lang="en-US" sz="1800" b="0" dirty="0" smtClean="0">
                          <a:latin typeface="Minion Pro"/>
                          <a:cs typeface="Minion Pro"/>
                        </a:rPr>
                        <a:t> </a:t>
                      </a:r>
                      <a:endParaRPr kumimoji="0" lang="es-PE"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ἀποστέλλω</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inion Pro"/>
                          <a:ea typeface="ＭＳ Ｐゴシック" charset="0"/>
                          <a:cs typeface="Minion Pro"/>
                        </a:rPr>
                        <a:t>al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que</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envió</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627" name="Rectangle 75"/>
          <p:cNvSpPr>
            <a:spLocks noChangeArrowheads="1"/>
          </p:cNvSpPr>
          <p:nvPr/>
        </p:nvSpPr>
        <p:spPr bwMode="auto">
          <a:xfrm>
            <a:off x="323851" y="249645"/>
            <a:ext cx="84566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2600" dirty="0" err="1">
                <a:latin typeface="Minion Pro"/>
                <a:cs typeface="Minion Pro"/>
              </a:rPr>
              <a:t>Lc</a:t>
            </a:r>
            <a:r>
              <a:rPr lang="es-ES" sz="2600" dirty="0">
                <a:latin typeface="Minion Pro"/>
                <a:cs typeface="Minion Pro"/>
              </a:rPr>
              <a:t>. 10:16 </a:t>
            </a:r>
            <a:r>
              <a:rPr lang="es-ES" sz="2600" dirty="0" smtClean="0">
                <a:latin typeface="Minion Pro"/>
                <a:cs typeface="Minion Pro"/>
              </a:rPr>
              <a:t> </a:t>
            </a:r>
            <a:r>
              <a:rPr lang="en-US" sz="2600" dirty="0" err="1" smtClean="0">
                <a:latin typeface="Minion Pro"/>
                <a:cs typeface="Minion Pro"/>
              </a:rPr>
              <a:t>Ὁ</a:t>
            </a:r>
            <a:r>
              <a:rPr lang="en-US" sz="2600" dirty="0" smtClean="0">
                <a:latin typeface="Minion Pro"/>
                <a:cs typeface="Minion Pro"/>
              </a:rPr>
              <a:t> </a:t>
            </a:r>
            <a:r>
              <a:rPr lang="en-US" sz="2600" dirty="0" err="1">
                <a:latin typeface="Minion Pro"/>
                <a:cs typeface="Minion Pro"/>
              </a:rPr>
              <a:t>ἀκούων</a:t>
            </a:r>
            <a:r>
              <a:rPr lang="en-US" sz="2600" dirty="0">
                <a:latin typeface="Minion Pro"/>
                <a:cs typeface="Minion Pro"/>
              </a:rPr>
              <a:t> </a:t>
            </a:r>
            <a:r>
              <a:rPr lang="en-US" sz="2600" dirty="0" err="1">
                <a:latin typeface="Minion Pro"/>
                <a:cs typeface="Minion Pro"/>
              </a:rPr>
              <a:t>ὑμῶν</a:t>
            </a:r>
            <a:r>
              <a:rPr lang="en-US" sz="2600" dirty="0">
                <a:latin typeface="Minion Pro"/>
                <a:cs typeface="Minion Pro"/>
              </a:rPr>
              <a:t> </a:t>
            </a:r>
            <a:r>
              <a:rPr lang="en-US" sz="2600" dirty="0" err="1">
                <a:latin typeface="Minion Pro"/>
                <a:cs typeface="Minion Pro"/>
              </a:rPr>
              <a:t>ἐμοῦ</a:t>
            </a:r>
            <a:r>
              <a:rPr lang="en-US" sz="2600" dirty="0">
                <a:latin typeface="Minion Pro"/>
                <a:cs typeface="Minion Pro"/>
              </a:rPr>
              <a:t> </a:t>
            </a:r>
            <a:r>
              <a:rPr lang="en-US" sz="2600" dirty="0" err="1">
                <a:latin typeface="Minion Pro"/>
                <a:cs typeface="Minion Pro"/>
              </a:rPr>
              <a:t>ἀκούει</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err="1">
                <a:latin typeface="Minion Pro"/>
                <a:cs typeface="Minion Pro"/>
              </a:rPr>
              <a:t>ὁ</a:t>
            </a:r>
            <a:r>
              <a:rPr lang="en-US" sz="2600" dirty="0">
                <a:latin typeface="Minion Pro"/>
                <a:cs typeface="Minion Pro"/>
              </a:rPr>
              <a:t> </a:t>
            </a:r>
            <a:r>
              <a:rPr lang="en-US" sz="2600" dirty="0" err="1">
                <a:latin typeface="Minion Pro"/>
                <a:cs typeface="Minion Pro"/>
              </a:rPr>
              <a:t>ἀθετῶν</a:t>
            </a:r>
            <a:r>
              <a:rPr lang="en-US" sz="2600" dirty="0">
                <a:latin typeface="Minion Pro"/>
                <a:cs typeface="Minion Pro"/>
              </a:rPr>
              <a:t> </a:t>
            </a:r>
            <a:r>
              <a:rPr lang="en-US" sz="2600" dirty="0" err="1">
                <a:latin typeface="Minion Pro"/>
                <a:cs typeface="Minion Pro"/>
              </a:rPr>
              <a:t>ὑμᾶς</a:t>
            </a:r>
            <a:r>
              <a:rPr lang="en-US" sz="2600" dirty="0">
                <a:latin typeface="Minion Pro"/>
                <a:cs typeface="Minion Pro"/>
              </a:rPr>
              <a:t> </a:t>
            </a:r>
            <a:r>
              <a:rPr lang="en-US" sz="2600" dirty="0" err="1">
                <a:latin typeface="Minion Pro"/>
                <a:cs typeface="Minion Pro"/>
              </a:rPr>
              <a:t>ἐμὲ</a:t>
            </a:r>
            <a:r>
              <a:rPr lang="en-US" sz="2600" dirty="0">
                <a:latin typeface="Minion Pro"/>
                <a:cs typeface="Minion Pro"/>
              </a:rPr>
              <a:t> </a:t>
            </a:r>
            <a:r>
              <a:rPr lang="en-US" sz="2600" dirty="0" err="1">
                <a:latin typeface="Minion Pro"/>
                <a:cs typeface="Minion Pro"/>
              </a:rPr>
              <a:t>ἀθετεῖ</a:t>
            </a:r>
            <a:r>
              <a:rPr lang="en-US" sz="2600" dirty="0">
                <a:latin typeface="Minion Pro"/>
                <a:cs typeface="Minion Pro"/>
              </a:rPr>
              <a:t>· </a:t>
            </a:r>
            <a:r>
              <a:rPr lang="en-US" sz="2600" dirty="0" err="1">
                <a:latin typeface="Minion Pro"/>
                <a:cs typeface="Minion Pro"/>
              </a:rPr>
              <a:t>ὁ</a:t>
            </a:r>
            <a:r>
              <a:rPr lang="en-US" sz="2600" dirty="0">
                <a:latin typeface="Minion Pro"/>
                <a:cs typeface="Minion Pro"/>
              </a:rPr>
              <a:t> </a:t>
            </a:r>
            <a:r>
              <a:rPr lang="en-US" sz="2600" dirty="0" err="1">
                <a:latin typeface="Minion Pro"/>
                <a:cs typeface="Minion Pro"/>
              </a:rPr>
              <a:t>δὲ</a:t>
            </a:r>
            <a:r>
              <a:rPr lang="en-US" sz="2600" dirty="0">
                <a:latin typeface="Minion Pro"/>
                <a:cs typeface="Minion Pro"/>
              </a:rPr>
              <a:t> </a:t>
            </a:r>
            <a:r>
              <a:rPr lang="en-US" sz="2600" dirty="0" err="1">
                <a:latin typeface="Minion Pro"/>
                <a:cs typeface="Minion Pro"/>
              </a:rPr>
              <a:t>ἐμὲ</a:t>
            </a:r>
            <a:r>
              <a:rPr lang="en-US" sz="2600" dirty="0">
                <a:latin typeface="Minion Pro"/>
                <a:cs typeface="Minion Pro"/>
              </a:rPr>
              <a:t> </a:t>
            </a:r>
            <a:r>
              <a:rPr lang="en-US" sz="2600" dirty="0" err="1">
                <a:latin typeface="Minion Pro"/>
                <a:cs typeface="Minion Pro"/>
              </a:rPr>
              <a:t>ἀθετῶν</a:t>
            </a:r>
            <a:r>
              <a:rPr lang="en-US" sz="2600" dirty="0">
                <a:latin typeface="Minion Pro"/>
                <a:cs typeface="Minion Pro"/>
              </a:rPr>
              <a:t> </a:t>
            </a:r>
            <a:r>
              <a:rPr lang="en-US" sz="2600" dirty="0" err="1">
                <a:latin typeface="Minion Pro"/>
                <a:cs typeface="Minion Pro"/>
              </a:rPr>
              <a:t>ἀθετεῖ</a:t>
            </a:r>
            <a:r>
              <a:rPr lang="en-US" sz="2600" dirty="0">
                <a:latin typeface="Minion Pro"/>
                <a:cs typeface="Minion Pro"/>
              </a:rPr>
              <a:t> </a:t>
            </a:r>
            <a:r>
              <a:rPr lang="en-US" sz="2600" dirty="0" err="1">
                <a:latin typeface="Minion Pro"/>
                <a:cs typeface="Minion Pro"/>
              </a:rPr>
              <a:t>τὸν</a:t>
            </a:r>
            <a:r>
              <a:rPr lang="en-US" sz="2600" dirty="0">
                <a:latin typeface="Minion Pro"/>
                <a:cs typeface="Minion Pro"/>
              </a:rPr>
              <a:t> </a:t>
            </a:r>
            <a:r>
              <a:rPr lang="en-US" sz="2600" dirty="0" err="1">
                <a:latin typeface="Minion Pro"/>
                <a:cs typeface="Minion Pro"/>
              </a:rPr>
              <a:t>ἀ</a:t>
            </a:r>
            <a:r>
              <a:rPr lang="en-US" sz="2600" dirty="0">
                <a:latin typeface="Minion Pro"/>
                <a:cs typeface="Minion Pro"/>
              </a:rPr>
              <a:t>π</a:t>
            </a:r>
            <a:r>
              <a:rPr lang="en-US" sz="2600" dirty="0" err="1">
                <a:latin typeface="Minion Pro"/>
                <a:cs typeface="Minion Pro"/>
              </a:rPr>
              <a:t>οστείλ</a:t>
            </a:r>
            <a:r>
              <a:rPr lang="en-US" sz="2600" dirty="0">
                <a:latin typeface="Minion Pro"/>
                <a:cs typeface="Minion Pro"/>
              </a:rPr>
              <a:t>α</a:t>
            </a:r>
            <a:r>
              <a:rPr lang="en-US" sz="2600" dirty="0" err="1">
                <a:latin typeface="Minion Pro"/>
                <a:cs typeface="Minion Pro"/>
              </a:rPr>
              <a:t>ντά</a:t>
            </a:r>
            <a:r>
              <a:rPr lang="en-US" sz="2600" dirty="0">
                <a:latin typeface="Minion Pro"/>
                <a:cs typeface="Minion Pro"/>
              </a:rPr>
              <a:t> </a:t>
            </a:r>
            <a:r>
              <a:rPr lang="en-US" sz="2600" dirty="0" err="1">
                <a:latin typeface="Minion Pro"/>
                <a:cs typeface="Minion Pro"/>
              </a:rPr>
              <a:t>με</a:t>
            </a:r>
            <a:r>
              <a:rPr lang="en-US" sz="2600" dirty="0">
                <a:latin typeface="Minion Pro"/>
                <a:cs typeface="Minion Pro"/>
              </a:rPr>
              <a:t>.</a:t>
            </a:r>
          </a:p>
        </p:txBody>
      </p:sp>
    </p:spTree>
    <p:extLst>
      <p:ext uri="{BB962C8B-B14F-4D97-AF65-F5344CB8AC3E}">
        <p14:creationId xmlns:p14="http://schemas.microsoft.com/office/powerpoint/2010/main" val="3291640640"/>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36" name="Group 84"/>
          <p:cNvGraphicFramePr>
            <a:graphicFrameLocks noGrp="1"/>
          </p:cNvGraphicFramePr>
          <p:nvPr>
            <p:extLst>
              <p:ext uri="{D42A27DB-BD31-4B8C-83A1-F6EECF244321}">
                <p14:modId xmlns:p14="http://schemas.microsoft.com/office/powerpoint/2010/main" val="3922288822"/>
              </p:ext>
            </p:extLst>
          </p:nvPr>
        </p:nvGraphicFramePr>
        <p:xfrm>
          <a:off x="179388" y="3017667"/>
          <a:ext cx="8845550" cy="1714323"/>
        </p:xfrm>
        <a:graphic>
          <a:graphicData uri="http://schemas.openxmlformats.org/drawingml/2006/table">
            <a:tbl>
              <a:tblPr/>
              <a:tblGrid>
                <a:gridCol w="1893887"/>
                <a:gridCol w="611188"/>
                <a:gridCol w="473075"/>
                <a:gridCol w="533400"/>
                <a:gridCol w="609600"/>
                <a:gridCol w="609600"/>
                <a:gridCol w="597966"/>
                <a:gridCol w="576064"/>
                <a:gridCol w="1438995"/>
                <a:gridCol w="1501775"/>
              </a:tblGrid>
              <a:tr h="251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0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Ὁ</a:t>
                      </a:r>
                      <a:r>
                        <a:rPr lang="en-US" sz="2000" b="0" dirty="0" smtClean="0">
                          <a:latin typeface="Minion Pro"/>
                          <a:cs typeface="Minion Pro"/>
                        </a:rPr>
                        <a:t> </a:t>
                      </a:r>
                      <a:r>
                        <a:rPr lang="en-US" sz="2000" b="0" dirty="0" err="1" smtClean="0">
                          <a:latin typeface="Minion Pro"/>
                          <a:cs typeface="Minion Pro"/>
                        </a:rPr>
                        <a:t>ἀκούων</a:t>
                      </a:r>
                      <a:r>
                        <a:rPr lang="en-US" sz="2000" b="0" dirty="0" smtClean="0">
                          <a:latin typeface="Minion Pro"/>
                          <a:cs typeface="Minion Pro"/>
                        </a:rPr>
                        <a:t>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ἀκούω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inion Pro"/>
                          <a:ea typeface="ＭＳ Ｐゴシック" charset="0"/>
                          <a:cs typeface="Minion Pro"/>
                        </a:rPr>
                        <a:t>el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que</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oye</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2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ὁ</a:t>
                      </a:r>
                      <a:r>
                        <a:rPr lang="en-US" sz="2000" b="0" dirty="0" smtClean="0">
                          <a:latin typeface="Minion Pro"/>
                          <a:cs typeface="Minion Pro"/>
                        </a:rPr>
                        <a:t> </a:t>
                      </a:r>
                      <a:r>
                        <a:rPr lang="en-US" sz="2000" b="0" dirty="0" err="1" smtClean="0">
                          <a:latin typeface="Minion Pro"/>
                          <a:cs typeface="Minion Pro"/>
                        </a:rPr>
                        <a:t>ἀθετῶν</a:t>
                      </a:r>
                      <a:r>
                        <a:rPr lang="en-US" sz="2000" b="0" dirty="0" smtClean="0">
                          <a:latin typeface="Minion Pro"/>
                          <a:cs typeface="Minion Pro"/>
                        </a:rPr>
                        <a:t>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ἀθετέω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inion Pro"/>
                          <a:ea typeface="ＭＳ Ｐゴシック" charset="0"/>
                          <a:cs typeface="Minion Pro"/>
                        </a:rPr>
                        <a:t>el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que</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rechaza</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ἀθετεῖ</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ἀθετέω</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rechaza</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b="0" dirty="0" err="1" smtClean="0">
                          <a:latin typeface="Minion Pro"/>
                          <a:cs typeface="Minion Pro"/>
                        </a:rPr>
                        <a:t>τὸν</a:t>
                      </a:r>
                      <a:r>
                        <a:rPr lang="en-US" sz="1800" b="0" dirty="0" smtClean="0">
                          <a:latin typeface="Minion Pro"/>
                          <a:cs typeface="Minion Pro"/>
                        </a:rPr>
                        <a:t> </a:t>
                      </a:r>
                      <a:r>
                        <a:rPr lang="en-US" sz="1800" b="0" dirty="0" err="1" smtClean="0">
                          <a:latin typeface="Minion Pro"/>
                          <a:cs typeface="Minion Pro"/>
                        </a:rPr>
                        <a:t>ἀ</a:t>
                      </a:r>
                      <a:r>
                        <a:rPr lang="en-US" sz="1800" b="0" dirty="0" smtClean="0">
                          <a:latin typeface="Minion Pro"/>
                          <a:cs typeface="Minion Pro"/>
                        </a:rPr>
                        <a:t>π</a:t>
                      </a:r>
                      <a:r>
                        <a:rPr lang="en-US" sz="1800" b="0" dirty="0" err="1" smtClean="0">
                          <a:latin typeface="Minion Pro"/>
                          <a:cs typeface="Minion Pro"/>
                        </a:rPr>
                        <a:t>οστείλ</a:t>
                      </a:r>
                      <a:r>
                        <a:rPr lang="en-US" sz="1800" b="0" dirty="0" smtClean="0">
                          <a:latin typeface="Minion Pro"/>
                          <a:cs typeface="Minion Pro"/>
                        </a:rPr>
                        <a:t>α</a:t>
                      </a:r>
                      <a:r>
                        <a:rPr lang="en-US" sz="1800" b="0" dirty="0" err="1" smtClean="0">
                          <a:latin typeface="Minion Pro"/>
                          <a:cs typeface="Minion Pro"/>
                        </a:rPr>
                        <a:t>ντά</a:t>
                      </a:r>
                      <a:r>
                        <a:rPr lang="en-US" sz="1800" b="0" dirty="0" smtClean="0">
                          <a:latin typeface="Minion Pro"/>
                          <a:cs typeface="Minion Pro"/>
                        </a:rPr>
                        <a:t> </a:t>
                      </a:r>
                      <a:endParaRPr kumimoji="0" lang="es-PE"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ἀποστέλλω</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inion Pro"/>
                          <a:ea typeface="ＭＳ Ｐゴシック" charset="0"/>
                          <a:cs typeface="Minion Pro"/>
                        </a:rPr>
                        <a:t>al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que</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envió</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4" marB="342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627" name="Rectangle 75"/>
          <p:cNvSpPr>
            <a:spLocks noChangeArrowheads="1"/>
          </p:cNvSpPr>
          <p:nvPr/>
        </p:nvSpPr>
        <p:spPr bwMode="auto">
          <a:xfrm>
            <a:off x="323851" y="249645"/>
            <a:ext cx="84566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2600" dirty="0" err="1">
                <a:latin typeface="Minion Pro"/>
                <a:cs typeface="Minion Pro"/>
              </a:rPr>
              <a:t>Lc</a:t>
            </a:r>
            <a:r>
              <a:rPr lang="es-ES" sz="2600" dirty="0">
                <a:latin typeface="Minion Pro"/>
                <a:cs typeface="Minion Pro"/>
              </a:rPr>
              <a:t>. 10:16 </a:t>
            </a:r>
            <a:r>
              <a:rPr lang="es-ES" sz="2600" dirty="0" smtClean="0">
                <a:latin typeface="Minion Pro"/>
                <a:cs typeface="Minion Pro"/>
              </a:rPr>
              <a:t> </a:t>
            </a:r>
            <a:r>
              <a:rPr lang="en-US" sz="2600" dirty="0" err="1" smtClean="0">
                <a:latin typeface="Minion Pro"/>
                <a:cs typeface="Minion Pro"/>
              </a:rPr>
              <a:t>Ὁ</a:t>
            </a:r>
            <a:r>
              <a:rPr lang="en-US" sz="2600" dirty="0" smtClean="0">
                <a:latin typeface="Minion Pro"/>
                <a:cs typeface="Minion Pro"/>
              </a:rPr>
              <a:t> </a:t>
            </a:r>
            <a:r>
              <a:rPr lang="en-US" sz="2600" dirty="0" err="1">
                <a:latin typeface="Minion Pro"/>
                <a:cs typeface="Minion Pro"/>
              </a:rPr>
              <a:t>ἀκούων</a:t>
            </a:r>
            <a:r>
              <a:rPr lang="en-US" sz="2600" dirty="0">
                <a:latin typeface="Minion Pro"/>
                <a:cs typeface="Minion Pro"/>
              </a:rPr>
              <a:t> </a:t>
            </a:r>
            <a:r>
              <a:rPr lang="en-US" sz="2600" dirty="0" err="1">
                <a:latin typeface="Minion Pro"/>
                <a:cs typeface="Minion Pro"/>
              </a:rPr>
              <a:t>ὑμῶν</a:t>
            </a:r>
            <a:r>
              <a:rPr lang="en-US" sz="2600" dirty="0">
                <a:latin typeface="Minion Pro"/>
                <a:cs typeface="Minion Pro"/>
              </a:rPr>
              <a:t> </a:t>
            </a:r>
            <a:r>
              <a:rPr lang="en-US" sz="2600" dirty="0" err="1">
                <a:latin typeface="Minion Pro"/>
                <a:cs typeface="Minion Pro"/>
              </a:rPr>
              <a:t>ἐμοῦ</a:t>
            </a:r>
            <a:r>
              <a:rPr lang="en-US" sz="2600" dirty="0">
                <a:latin typeface="Minion Pro"/>
                <a:cs typeface="Minion Pro"/>
              </a:rPr>
              <a:t> </a:t>
            </a:r>
            <a:r>
              <a:rPr lang="en-US" sz="2600" dirty="0" err="1">
                <a:latin typeface="Minion Pro"/>
                <a:cs typeface="Minion Pro"/>
              </a:rPr>
              <a:t>ἀκούει</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err="1">
                <a:latin typeface="Minion Pro"/>
                <a:cs typeface="Minion Pro"/>
              </a:rPr>
              <a:t>ὁ</a:t>
            </a:r>
            <a:r>
              <a:rPr lang="en-US" sz="2600" dirty="0">
                <a:latin typeface="Minion Pro"/>
                <a:cs typeface="Minion Pro"/>
              </a:rPr>
              <a:t> </a:t>
            </a:r>
            <a:r>
              <a:rPr lang="en-US" sz="2600" dirty="0" err="1">
                <a:latin typeface="Minion Pro"/>
                <a:cs typeface="Minion Pro"/>
              </a:rPr>
              <a:t>ἀθετῶν</a:t>
            </a:r>
            <a:r>
              <a:rPr lang="en-US" sz="2600" dirty="0">
                <a:latin typeface="Minion Pro"/>
                <a:cs typeface="Minion Pro"/>
              </a:rPr>
              <a:t> </a:t>
            </a:r>
            <a:r>
              <a:rPr lang="en-US" sz="2600" dirty="0" err="1">
                <a:latin typeface="Minion Pro"/>
                <a:cs typeface="Minion Pro"/>
              </a:rPr>
              <a:t>ὑμᾶς</a:t>
            </a:r>
            <a:r>
              <a:rPr lang="en-US" sz="2600" dirty="0">
                <a:latin typeface="Minion Pro"/>
                <a:cs typeface="Minion Pro"/>
              </a:rPr>
              <a:t> </a:t>
            </a:r>
            <a:r>
              <a:rPr lang="en-US" sz="2600" dirty="0" err="1">
                <a:latin typeface="Minion Pro"/>
                <a:cs typeface="Minion Pro"/>
              </a:rPr>
              <a:t>ἐμὲ</a:t>
            </a:r>
            <a:r>
              <a:rPr lang="en-US" sz="2600" dirty="0">
                <a:latin typeface="Minion Pro"/>
                <a:cs typeface="Minion Pro"/>
              </a:rPr>
              <a:t> </a:t>
            </a:r>
            <a:r>
              <a:rPr lang="en-US" sz="2600" dirty="0" err="1">
                <a:latin typeface="Minion Pro"/>
                <a:cs typeface="Minion Pro"/>
              </a:rPr>
              <a:t>ἀθετεῖ</a:t>
            </a:r>
            <a:r>
              <a:rPr lang="en-US" sz="2600" dirty="0">
                <a:latin typeface="Minion Pro"/>
                <a:cs typeface="Minion Pro"/>
              </a:rPr>
              <a:t>· </a:t>
            </a:r>
            <a:r>
              <a:rPr lang="en-US" sz="2600" dirty="0" err="1">
                <a:latin typeface="Minion Pro"/>
                <a:cs typeface="Minion Pro"/>
              </a:rPr>
              <a:t>ὁ</a:t>
            </a:r>
            <a:r>
              <a:rPr lang="en-US" sz="2600" dirty="0">
                <a:latin typeface="Minion Pro"/>
                <a:cs typeface="Minion Pro"/>
              </a:rPr>
              <a:t> </a:t>
            </a:r>
            <a:r>
              <a:rPr lang="en-US" sz="2600" dirty="0" err="1">
                <a:latin typeface="Minion Pro"/>
                <a:cs typeface="Minion Pro"/>
              </a:rPr>
              <a:t>δὲ</a:t>
            </a:r>
            <a:r>
              <a:rPr lang="en-US" sz="2600" dirty="0">
                <a:latin typeface="Minion Pro"/>
                <a:cs typeface="Minion Pro"/>
              </a:rPr>
              <a:t> </a:t>
            </a:r>
            <a:r>
              <a:rPr lang="en-US" sz="2600" dirty="0" err="1">
                <a:latin typeface="Minion Pro"/>
                <a:cs typeface="Minion Pro"/>
              </a:rPr>
              <a:t>ἐμὲ</a:t>
            </a:r>
            <a:r>
              <a:rPr lang="en-US" sz="2600" dirty="0">
                <a:latin typeface="Minion Pro"/>
                <a:cs typeface="Minion Pro"/>
              </a:rPr>
              <a:t> </a:t>
            </a:r>
            <a:r>
              <a:rPr lang="en-US" sz="2600" dirty="0" err="1">
                <a:latin typeface="Minion Pro"/>
                <a:cs typeface="Minion Pro"/>
              </a:rPr>
              <a:t>ἀθετῶν</a:t>
            </a:r>
            <a:r>
              <a:rPr lang="en-US" sz="2600" dirty="0">
                <a:latin typeface="Minion Pro"/>
                <a:cs typeface="Minion Pro"/>
              </a:rPr>
              <a:t> </a:t>
            </a:r>
            <a:r>
              <a:rPr lang="en-US" sz="2600" dirty="0" err="1">
                <a:latin typeface="Minion Pro"/>
                <a:cs typeface="Minion Pro"/>
              </a:rPr>
              <a:t>ἀθετεῖ</a:t>
            </a:r>
            <a:r>
              <a:rPr lang="en-US" sz="2600" dirty="0">
                <a:latin typeface="Minion Pro"/>
                <a:cs typeface="Minion Pro"/>
              </a:rPr>
              <a:t> </a:t>
            </a:r>
            <a:r>
              <a:rPr lang="en-US" sz="2600" dirty="0" err="1">
                <a:latin typeface="Minion Pro"/>
                <a:cs typeface="Minion Pro"/>
              </a:rPr>
              <a:t>τὸν</a:t>
            </a:r>
            <a:r>
              <a:rPr lang="en-US" sz="2600" dirty="0">
                <a:latin typeface="Minion Pro"/>
                <a:cs typeface="Minion Pro"/>
              </a:rPr>
              <a:t> </a:t>
            </a:r>
            <a:r>
              <a:rPr lang="en-US" sz="2600" dirty="0" err="1">
                <a:latin typeface="Minion Pro"/>
                <a:cs typeface="Minion Pro"/>
              </a:rPr>
              <a:t>ἀ</a:t>
            </a:r>
            <a:r>
              <a:rPr lang="en-US" sz="2600" dirty="0">
                <a:latin typeface="Minion Pro"/>
                <a:cs typeface="Minion Pro"/>
              </a:rPr>
              <a:t>π</a:t>
            </a:r>
            <a:r>
              <a:rPr lang="en-US" sz="2600" dirty="0" err="1">
                <a:latin typeface="Minion Pro"/>
                <a:cs typeface="Minion Pro"/>
              </a:rPr>
              <a:t>οστείλ</a:t>
            </a:r>
            <a:r>
              <a:rPr lang="en-US" sz="2600" dirty="0">
                <a:latin typeface="Minion Pro"/>
                <a:cs typeface="Minion Pro"/>
              </a:rPr>
              <a:t>α</a:t>
            </a:r>
            <a:r>
              <a:rPr lang="en-US" sz="2600" dirty="0" err="1">
                <a:latin typeface="Minion Pro"/>
                <a:cs typeface="Minion Pro"/>
              </a:rPr>
              <a:t>ντά</a:t>
            </a:r>
            <a:r>
              <a:rPr lang="en-US" sz="2600" dirty="0">
                <a:latin typeface="Minion Pro"/>
                <a:cs typeface="Minion Pro"/>
              </a:rPr>
              <a:t> </a:t>
            </a:r>
            <a:r>
              <a:rPr lang="en-US" sz="2600" dirty="0" err="1">
                <a:latin typeface="Minion Pro"/>
                <a:cs typeface="Minion Pro"/>
              </a:rPr>
              <a:t>με</a:t>
            </a:r>
            <a:r>
              <a:rPr lang="en-US" sz="2600" dirty="0">
                <a:latin typeface="Minion Pro"/>
                <a:cs typeface="Minion Pro"/>
              </a:rPr>
              <a:t>.</a:t>
            </a:r>
          </a:p>
        </p:txBody>
      </p:sp>
      <p:sp>
        <p:nvSpPr>
          <p:cNvPr id="23628" name="Text Box 76"/>
          <p:cNvSpPr txBox="1">
            <a:spLocks noChangeArrowheads="1"/>
          </p:cNvSpPr>
          <p:nvPr/>
        </p:nvSpPr>
        <p:spPr bwMode="auto">
          <a:xfrm>
            <a:off x="250826" y="1550194"/>
            <a:ext cx="85693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MX" sz="2800" dirty="0">
                <a:solidFill>
                  <a:srgbClr val="0000FF"/>
                </a:solidFill>
                <a:latin typeface="Minion Pro"/>
                <a:cs typeface="Minion Pro"/>
              </a:rPr>
              <a:t>“el que los oye me oye, y el que los rechaza me rechaza, y el que me rechaza, rechaza al que me envió”</a:t>
            </a:r>
            <a:endParaRPr lang="es-PE" sz="2800" dirty="0">
              <a:solidFill>
                <a:srgbClr val="0000FF"/>
              </a:solidFill>
              <a:latin typeface="Minion Pro"/>
              <a:cs typeface="Minion Pro"/>
            </a:endParaRPr>
          </a:p>
        </p:txBody>
      </p:sp>
    </p:spTree>
    <p:extLst>
      <p:ext uri="{BB962C8B-B14F-4D97-AF65-F5344CB8AC3E}">
        <p14:creationId xmlns:p14="http://schemas.microsoft.com/office/powerpoint/2010/main" val="3291640640"/>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134609" y="987425"/>
            <a:ext cx="771698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4000" dirty="0">
                <a:latin typeface="Minion Pro"/>
                <a:cs typeface="Minion Pro"/>
              </a:rPr>
              <a:t>305. </a:t>
            </a:r>
            <a:r>
              <a:rPr lang="en-US" sz="4000" b="1" dirty="0" err="1">
                <a:latin typeface="Minion Pro"/>
                <a:cs typeface="Minion Pro"/>
              </a:rPr>
              <a:t>ἐ</a:t>
            </a:r>
            <a:r>
              <a:rPr lang="en-US" sz="4000" b="1" dirty="0">
                <a:latin typeface="Minion Pro"/>
                <a:cs typeface="Minion Pro"/>
              </a:rPr>
              <a:t>πα</a:t>
            </a:r>
            <a:r>
              <a:rPr lang="en-US" sz="4000" b="1" dirty="0" err="1">
                <a:latin typeface="Minion Pro"/>
                <a:cs typeface="Minion Pro"/>
              </a:rPr>
              <a:t>γγελί</a:t>
            </a:r>
            <a:r>
              <a:rPr lang="en-US" sz="4000" b="1" dirty="0">
                <a:latin typeface="Minion Pro"/>
                <a:cs typeface="Minion Pro"/>
              </a:rPr>
              <a:t>α, -α</a:t>
            </a:r>
            <a:r>
              <a:rPr lang="en-US" sz="4000" b="1" dirty="0" err="1">
                <a:latin typeface="Minion Pro"/>
                <a:cs typeface="Minion Pro"/>
              </a:rPr>
              <a:t>ς</a:t>
            </a:r>
            <a:r>
              <a:rPr lang="en-US" sz="4000" b="1" dirty="0">
                <a:latin typeface="Minion Pro"/>
                <a:cs typeface="Minion Pro"/>
              </a:rPr>
              <a:t>, </a:t>
            </a:r>
            <a:r>
              <a:rPr lang="en-US" sz="4000" b="1" dirty="0" err="1">
                <a:latin typeface="Minion Pro"/>
                <a:cs typeface="Minion Pro"/>
              </a:rPr>
              <a:t>ἡ</a:t>
            </a:r>
            <a:r>
              <a:rPr lang="pt-BR" sz="4000" dirty="0">
                <a:latin typeface="Minion Pro"/>
                <a:cs typeface="Minion Pro"/>
              </a:rPr>
              <a:t>: </a:t>
            </a:r>
            <a:r>
              <a:rPr lang="pt-BR" sz="4000" dirty="0" err="1">
                <a:latin typeface="Minion Pro"/>
                <a:cs typeface="Minion Pro"/>
              </a:rPr>
              <a:t>promesa</a:t>
            </a:r>
            <a:r>
              <a:rPr lang="pt-BR" sz="4000" dirty="0">
                <a:latin typeface="Minion Pro"/>
                <a:cs typeface="Minion Pro"/>
              </a:rPr>
              <a:t> (52)</a:t>
            </a:r>
            <a:endParaRPr lang="en-US" sz="4000" dirty="0">
              <a:latin typeface="Minion Pro"/>
              <a:cs typeface="Minion Pro"/>
            </a:endParaRPr>
          </a:p>
          <a:p>
            <a:r>
              <a:rPr lang="pt-BR" sz="4000" dirty="0">
                <a:latin typeface="Minion Pro"/>
                <a:cs typeface="Minion Pro"/>
              </a:rPr>
              <a:t>306. </a:t>
            </a:r>
            <a:r>
              <a:rPr lang="en-US" sz="4000" b="1" dirty="0" err="1">
                <a:latin typeface="Minion Pro"/>
                <a:cs typeface="Minion Pro"/>
              </a:rPr>
              <a:t>ἔσχ</a:t>
            </a:r>
            <a:r>
              <a:rPr lang="en-US" sz="4000" b="1" dirty="0">
                <a:latin typeface="Minion Pro"/>
                <a:cs typeface="Minion Pro"/>
              </a:rPr>
              <a:t>α</a:t>
            </a:r>
            <a:r>
              <a:rPr lang="en-US" sz="4000" b="1" dirty="0" err="1">
                <a:latin typeface="Minion Pro"/>
                <a:cs typeface="Minion Pro"/>
              </a:rPr>
              <a:t>τος</a:t>
            </a:r>
            <a:r>
              <a:rPr lang="en-US" sz="4000" b="1" dirty="0">
                <a:latin typeface="Minion Pro"/>
                <a:cs typeface="Minion Pro"/>
              </a:rPr>
              <a:t>, -</a:t>
            </a:r>
            <a:r>
              <a:rPr lang="en-US" sz="4000" b="1" dirty="0" err="1">
                <a:latin typeface="Minion Pro"/>
                <a:cs typeface="Minion Pro"/>
              </a:rPr>
              <a:t>η</a:t>
            </a:r>
            <a:r>
              <a:rPr lang="en-US" sz="4000" b="1" dirty="0">
                <a:latin typeface="Minion Pro"/>
                <a:cs typeface="Minion Pro"/>
              </a:rPr>
              <a:t>, </a:t>
            </a:r>
            <a:r>
              <a:rPr lang="en-US" sz="4000" b="1" dirty="0" err="1">
                <a:latin typeface="Minion Pro"/>
                <a:cs typeface="Minion Pro"/>
              </a:rPr>
              <a:t>ον</a:t>
            </a:r>
            <a:r>
              <a:rPr lang="pt-BR" sz="4000" dirty="0">
                <a:latin typeface="Minion Pro"/>
                <a:cs typeface="Minion Pro"/>
              </a:rPr>
              <a:t>: último (52)</a:t>
            </a:r>
            <a:endParaRPr lang="en-US" sz="4000" dirty="0">
              <a:latin typeface="Minion Pro"/>
              <a:cs typeface="Minion Pro"/>
            </a:endParaRPr>
          </a:p>
          <a:p>
            <a:r>
              <a:rPr lang="pt-BR" sz="4000" dirty="0">
                <a:latin typeface="Minion Pro"/>
                <a:cs typeface="Minion Pro"/>
              </a:rPr>
              <a:t>307. </a:t>
            </a:r>
            <a:r>
              <a:rPr lang="en-US" sz="4000" b="1" dirty="0">
                <a:latin typeface="Minion Pro"/>
                <a:cs typeface="Minion Pro"/>
              </a:rPr>
              <a:t>π</a:t>
            </a:r>
            <a:r>
              <a:rPr lang="en-US" sz="4000" b="1" dirty="0" err="1">
                <a:latin typeface="Minion Pro"/>
                <a:cs typeface="Minion Pro"/>
              </a:rPr>
              <a:t>είθω</a:t>
            </a:r>
            <a:r>
              <a:rPr lang="pt-BR" sz="4000" dirty="0">
                <a:latin typeface="Minion Pro"/>
                <a:cs typeface="Minion Pro"/>
              </a:rPr>
              <a:t>: persuadir (52)</a:t>
            </a:r>
            <a:endParaRPr lang="en-US" sz="4000" dirty="0">
              <a:latin typeface="Minion Pro"/>
              <a:cs typeface="Minion Pro"/>
            </a:endParaRPr>
          </a:p>
          <a:p>
            <a:r>
              <a:rPr lang="pt-BR" sz="4000" dirty="0">
                <a:latin typeface="Minion Pro"/>
                <a:cs typeface="Minion Pro"/>
              </a:rPr>
              <a:t>308. </a:t>
            </a:r>
            <a:r>
              <a:rPr lang="en-US" sz="4000" b="1" dirty="0" err="1">
                <a:latin typeface="Minion Pro"/>
                <a:cs typeface="Minion Pro"/>
              </a:rPr>
              <a:t>σ</a:t>
            </a:r>
            <a:r>
              <a:rPr lang="en-US" sz="4000" b="1" dirty="0">
                <a:latin typeface="Minion Pro"/>
                <a:cs typeface="Minion Pro"/>
              </a:rPr>
              <a:t>π</a:t>
            </a:r>
            <a:r>
              <a:rPr lang="en-US" sz="4000" b="1" dirty="0" err="1">
                <a:latin typeface="Minion Pro"/>
                <a:cs typeface="Minion Pro"/>
              </a:rPr>
              <a:t>είρω</a:t>
            </a:r>
            <a:r>
              <a:rPr lang="pt-BR" sz="4000" dirty="0">
                <a:latin typeface="Minion Pro"/>
                <a:cs typeface="Minion Pro"/>
              </a:rPr>
              <a:t>: </a:t>
            </a:r>
            <a:r>
              <a:rPr lang="pt-BR" sz="4000" dirty="0" err="1">
                <a:latin typeface="Minion Pro"/>
                <a:cs typeface="Minion Pro"/>
              </a:rPr>
              <a:t>sembrar</a:t>
            </a:r>
            <a:r>
              <a:rPr lang="pt-BR" sz="4000" dirty="0">
                <a:latin typeface="Minion Pro"/>
                <a:cs typeface="Minion Pro"/>
              </a:rPr>
              <a:t> </a:t>
            </a:r>
            <a:r>
              <a:rPr lang="es-MX" sz="4000" dirty="0">
                <a:latin typeface="Minion Pro"/>
                <a:cs typeface="Minion Pro"/>
              </a:rPr>
              <a:t>(52)</a:t>
            </a:r>
            <a:endParaRPr lang="en-US" sz="4000" dirty="0">
              <a:latin typeface="Minion Pro"/>
              <a:cs typeface="Minion Pro"/>
            </a:endParaRPr>
          </a:p>
          <a:p>
            <a:r>
              <a:rPr lang="pt-BR" sz="4000" dirty="0">
                <a:latin typeface="Minion Pro"/>
                <a:cs typeface="Minion Pro"/>
              </a:rPr>
              <a:t>309. </a:t>
            </a:r>
            <a:r>
              <a:rPr lang="en-US" sz="4000" b="1" dirty="0" err="1">
                <a:latin typeface="Minion Pro"/>
                <a:cs typeface="Minion Pro"/>
              </a:rPr>
              <a:t>εὐθύς</a:t>
            </a:r>
            <a:r>
              <a:rPr lang="es-MX" sz="4000" dirty="0">
                <a:latin typeface="Minion Pro"/>
                <a:cs typeface="Minion Pro"/>
              </a:rPr>
              <a:t>: enseguida (51)</a:t>
            </a:r>
            <a:endParaRPr lang="en-US" sz="4000" dirty="0">
              <a:latin typeface="Minion Pro"/>
              <a:cs typeface="Minion Pro"/>
            </a:endParaRPr>
          </a:p>
          <a:p>
            <a:r>
              <a:rPr lang="pt-BR" sz="4000" dirty="0">
                <a:latin typeface="Minion Pro"/>
                <a:cs typeface="Minion Pro"/>
              </a:rPr>
              <a:t>310. </a:t>
            </a:r>
            <a:r>
              <a:rPr lang="en-US" sz="4000" b="1" dirty="0" err="1">
                <a:latin typeface="Minion Pro"/>
                <a:cs typeface="Minion Pro"/>
              </a:rPr>
              <a:t>σοφί</a:t>
            </a:r>
            <a:r>
              <a:rPr lang="en-US" sz="4000" b="1" dirty="0">
                <a:latin typeface="Minion Pro"/>
                <a:cs typeface="Minion Pro"/>
              </a:rPr>
              <a:t>α, -α</a:t>
            </a:r>
            <a:r>
              <a:rPr lang="en-US" sz="4000" b="1" dirty="0" err="1">
                <a:latin typeface="Minion Pro"/>
                <a:cs typeface="Minion Pro"/>
              </a:rPr>
              <a:t>ς</a:t>
            </a:r>
            <a:r>
              <a:rPr lang="en-US" sz="4000" b="1" dirty="0">
                <a:latin typeface="Minion Pro"/>
                <a:cs typeface="Minion Pro"/>
              </a:rPr>
              <a:t>, </a:t>
            </a:r>
            <a:r>
              <a:rPr lang="en-US" sz="4000" b="1" dirty="0" err="1">
                <a:latin typeface="Minion Pro"/>
                <a:cs typeface="Minion Pro"/>
              </a:rPr>
              <a:t>ἡ</a:t>
            </a:r>
            <a:r>
              <a:rPr lang="pt-BR" sz="4000" dirty="0">
                <a:latin typeface="Minion Pro"/>
                <a:cs typeface="Minion Pro"/>
              </a:rPr>
              <a:t>: </a:t>
            </a:r>
            <a:r>
              <a:rPr lang="pt-BR" sz="4000" dirty="0" err="1">
                <a:latin typeface="Minion Pro"/>
                <a:cs typeface="Minion Pro"/>
              </a:rPr>
              <a:t>sabiduría</a:t>
            </a:r>
            <a:r>
              <a:rPr lang="pt-BR" sz="4000" dirty="0">
                <a:latin typeface="Minion Pro"/>
                <a:cs typeface="Minion Pro"/>
              </a:rPr>
              <a:t> (51)</a:t>
            </a:r>
            <a:endParaRPr lang="en-US" sz="4000" dirty="0">
              <a:latin typeface="Minion Pro"/>
              <a:cs typeface="Minion Pro"/>
            </a:endParaRPr>
          </a:p>
        </p:txBody>
      </p:sp>
      <p:sp>
        <p:nvSpPr>
          <p:cNvPr id="4" name="Rectangle 3"/>
          <p:cNvSpPr/>
          <p:nvPr/>
        </p:nvSpPr>
        <p:spPr>
          <a:xfrm>
            <a:off x="323528" y="339503"/>
            <a:ext cx="3210134" cy="584776"/>
          </a:xfrm>
          <a:prstGeom prst="rect">
            <a:avLst/>
          </a:prstGeom>
          <a:solidFill>
            <a:srgbClr val="FF6600"/>
          </a:solidFill>
          <a:ln w="38100" cap="rnd" cmpd="sng">
            <a:solidFill>
              <a:schemeClr val="tx1"/>
            </a:solidFill>
          </a:ln>
          <a:effectLst>
            <a:outerShdw blurRad="50800" dist="38100" dir="2700000" algn="tl" rotWithShape="0">
              <a:prstClr val="black">
                <a:alpha val="40000"/>
              </a:prstClr>
            </a:outerShdw>
          </a:effectLst>
        </p:spPr>
        <p:txBody>
          <a:bodyPr wrap="none">
            <a:spAutoFit/>
          </a:bodyPr>
          <a:lstStyle/>
          <a:p>
            <a:pPr>
              <a:defRPr/>
            </a:pPr>
            <a:r>
              <a:rPr lang="es-MX" sz="3200" b="1" dirty="0">
                <a:ln>
                  <a:solidFill>
                    <a:srgbClr val="000000"/>
                  </a:solidFill>
                </a:ln>
                <a:solidFill>
                  <a:schemeClr val="bg1"/>
                </a:solidFill>
              </a:rPr>
              <a:t>Vocabulario </a:t>
            </a:r>
            <a:r>
              <a:rPr lang="es-MX" sz="3200" b="1" dirty="0" smtClean="0">
                <a:ln>
                  <a:solidFill>
                    <a:srgbClr val="000000"/>
                  </a:solidFill>
                </a:ln>
                <a:solidFill>
                  <a:schemeClr val="bg1"/>
                </a:solidFill>
              </a:rPr>
              <a:t>2</a:t>
            </a:r>
            <a:r>
              <a:rPr lang="en-US" sz="3200" b="1" dirty="0">
                <a:ln>
                  <a:solidFill>
                    <a:srgbClr val="000000"/>
                  </a:solidFill>
                </a:ln>
                <a:solidFill>
                  <a:schemeClr val="bg1"/>
                </a:solidFill>
              </a:rPr>
              <a:t>4</a:t>
            </a:r>
            <a:r>
              <a:rPr lang="es-MX" sz="3200" b="1" dirty="0" smtClean="0">
                <a:ln>
                  <a:solidFill>
                    <a:srgbClr val="000000"/>
                  </a:solidFill>
                </a:ln>
                <a:solidFill>
                  <a:schemeClr val="bg1"/>
                </a:solidFill>
              </a:rPr>
              <a:t>:</a:t>
            </a:r>
            <a:endParaRPr lang="es-MX" sz="3200" b="1" dirty="0">
              <a:ln>
                <a:solidFill>
                  <a:srgbClr val="000000"/>
                </a:solidFill>
              </a:ln>
              <a:solidFill>
                <a:schemeClr val="bg1"/>
              </a:solidFill>
            </a:endParaRPr>
          </a:p>
        </p:txBody>
      </p:sp>
    </p:spTree>
    <p:extLst>
      <p:ext uri="{BB962C8B-B14F-4D97-AF65-F5344CB8AC3E}">
        <p14:creationId xmlns:p14="http://schemas.microsoft.com/office/powerpoint/2010/main" val="338692666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134603" y="987425"/>
            <a:ext cx="891997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4000" dirty="0">
                <a:latin typeface="Minion Pro"/>
                <a:cs typeface="Minion Pro"/>
              </a:rPr>
              <a:t>311. </a:t>
            </a:r>
            <a:r>
              <a:rPr lang="en-US" sz="4000" b="1" dirty="0" err="1">
                <a:latin typeface="Minion Pro"/>
                <a:cs typeface="Minion Pro"/>
              </a:rPr>
              <a:t>γλῶσσ</a:t>
            </a:r>
            <a:r>
              <a:rPr lang="en-US" sz="4000" b="1" dirty="0">
                <a:latin typeface="Minion Pro"/>
                <a:cs typeface="Minion Pro"/>
              </a:rPr>
              <a:t>α, </a:t>
            </a:r>
            <a:r>
              <a:rPr lang="en-US" sz="4000" b="1" dirty="0" err="1">
                <a:latin typeface="Minion Pro"/>
                <a:cs typeface="Minion Pro"/>
              </a:rPr>
              <a:t>ης</a:t>
            </a:r>
            <a:r>
              <a:rPr lang="en-US" sz="4000" b="1" dirty="0">
                <a:latin typeface="Minion Pro"/>
                <a:cs typeface="Minion Pro"/>
              </a:rPr>
              <a:t>, </a:t>
            </a:r>
            <a:r>
              <a:rPr lang="en-US" sz="4000" b="1" dirty="0" err="1">
                <a:latin typeface="Minion Pro"/>
                <a:cs typeface="Minion Pro"/>
              </a:rPr>
              <a:t>ἡ</a:t>
            </a:r>
            <a:r>
              <a:rPr lang="pt-BR" sz="4000" dirty="0">
                <a:latin typeface="Minion Pro"/>
                <a:cs typeface="Minion Pro"/>
              </a:rPr>
              <a:t>: </a:t>
            </a:r>
            <a:r>
              <a:rPr lang="pt-BR" sz="4000" dirty="0" err="1">
                <a:latin typeface="Minion Pro"/>
                <a:cs typeface="Minion Pro"/>
              </a:rPr>
              <a:t>lengua</a:t>
            </a:r>
            <a:r>
              <a:rPr lang="pt-BR" sz="4000" dirty="0">
                <a:latin typeface="Minion Pro"/>
                <a:cs typeface="Minion Pro"/>
              </a:rPr>
              <a:t> (50)</a:t>
            </a:r>
            <a:endParaRPr lang="en-US" sz="4000" dirty="0">
              <a:latin typeface="Minion Pro"/>
              <a:cs typeface="Minion Pro"/>
            </a:endParaRPr>
          </a:p>
          <a:p>
            <a:r>
              <a:rPr lang="fr-FR" sz="4000" dirty="0">
                <a:latin typeface="Minion Pro"/>
                <a:cs typeface="Minion Pro"/>
              </a:rPr>
              <a:t>312. </a:t>
            </a:r>
            <a:r>
              <a:rPr lang="en-US" sz="4000" b="1" dirty="0">
                <a:latin typeface="Minion Pro"/>
                <a:cs typeface="Minion Pro"/>
              </a:rPr>
              <a:t>μα</a:t>
            </a:r>
            <a:r>
              <a:rPr lang="en-US" sz="4000" b="1" dirty="0" err="1">
                <a:latin typeface="Minion Pro"/>
                <a:cs typeface="Minion Pro"/>
              </a:rPr>
              <a:t>κάριος</a:t>
            </a:r>
            <a:r>
              <a:rPr lang="en-US" sz="4000" b="1" dirty="0">
                <a:latin typeface="Minion Pro"/>
                <a:cs typeface="Minion Pro"/>
              </a:rPr>
              <a:t>, -</a:t>
            </a:r>
            <a:r>
              <a:rPr lang="en-US" sz="4000" b="1" dirty="0" err="1">
                <a:latin typeface="Minion Pro"/>
                <a:cs typeface="Minion Pro"/>
              </a:rPr>
              <a:t>ί</a:t>
            </a:r>
            <a:r>
              <a:rPr lang="en-US" sz="4000" b="1" dirty="0">
                <a:latin typeface="Minion Pro"/>
                <a:cs typeface="Minion Pro"/>
              </a:rPr>
              <a:t>α, -</a:t>
            </a:r>
            <a:r>
              <a:rPr lang="en-US" sz="4000" b="1" dirty="0" err="1">
                <a:latin typeface="Minion Pro"/>
                <a:cs typeface="Minion Pro"/>
              </a:rPr>
              <a:t>ιον</a:t>
            </a:r>
            <a:r>
              <a:rPr lang="es-MX" sz="4000" dirty="0">
                <a:latin typeface="Minion Pro"/>
                <a:cs typeface="Minion Pro"/>
              </a:rPr>
              <a:t>:</a:t>
            </a:r>
            <a:r>
              <a:rPr lang="es-MX" sz="2800" dirty="0">
                <a:latin typeface="Minion Pro"/>
                <a:cs typeface="Minion Pro"/>
              </a:rPr>
              <a:t> feliz, bienaventurado (50)</a:t>
            </a:r>
            <a:endParaRPr lang="en-US" sz="2800" dirty="0">
              <a:latin typeface="Minion Pro"/>
              <a:cs typeface="Minion Pro"/>
            </a:endParaRPr>
          </a:p>
          <a:p>
            <a:r>
              <a:rPr lang="pt-BR" sz="4000" dirty="0">
                <a:latin typeface="Minion Pro"/>
                <a:cs typeface="Minion Pro"/>
              </a:rPr>
              <a:t>313. </a:t>
            </a:r>
            <a:r>
              <a:rPr lang="en-US" sz="4000" b="1" dirty="0">
                <a:latin typeface="Minion Pro"/>
                <a:cs typeface="Minion Pro"/>
              </a:rPr>
              <a:t>πα</a:t>
            </a:r>
            <a:r>
              <a:rPr lang="en-US" sz="4000" b="1" dirty="0" err="1">
                <a:latin typeface="Minion Pro"/>
                <a:cs typeface="Minion Pro"/>
              </a:rPr>
              <a:t>ρ</a:t>
            </a:r>
            <a:r>
              <a:rPr lang="en-US" sz="4000" b="1" dirty="0">
                <a:latin typeface="Minion Pro"/>
                <a:cs typeface="Minion Pro"/>
              </a:rPr>
              <a:t>αβ</a:t>
            </a:r>
            <a:r>
              <a:rPr lang="en-US" sz="4000" b="1" dirty="0" err="1">
                <a:latin typeface="Minion Pro"/>
                <a:cs typeface="Minion Pro"/>
              </a:rPr>
              <a:t>ολή</a:t>
            </a:r>
            <a:r>
              <a:rPr lang="en-US" sz="4000" b="1" dirty="0">
                <a:latin typeface="Minion Pro"/>
                <a:cs typeface="Minion Pro"/>
              </a:rPr>
              <a:t>, </a:t>
            </a:r>
            <a:r>
              <a:rPr lang="en-US" sz="4000" b="1" dirty="0" err="1">
                <a:latin typeface="Minion Pro"/>
                <a:cs typeface="Minion Pro"/>
              </a:rPr>
              <a:t>ῆς</a:t>
            </a:r>
            <a:r>
              <a:rPr lang="en-US" sz="4000" b="1" dirty="0">
                <a:latin typeface="Minion Pro"/>
                <a:cs typeface="Minion Pro"/>
              </a:rPr>
              <a:t>, </a:t>
            </a:r>
            <a:r>
              <a:rPr lang="en-US" sz="4000" b="1" dirty="0" err="1">
                <a:latin typeface="Minion Pro"/>
                <a:cs typeface="Minion Pro"/>
              </a:rPr>
              <a:t>ἡ</a:t>
            </a:r>
            <a:r>
              <a:rPr lang="pt-BR" sz="4000" dirty="0">
                <a:latin typeface="Minion Pro"/>
                <a:cs typeface="Minion Pro"/>
              </a:rPr>
              <a:t>: parábola (50)</a:t>
            </a:r>
            <a:endParaRPr lang="en-US" sz="4000" dirty="0">
              <a:latin typeface="Minion Pro"/>
              <a:cs typeface="Minion Pro"/>
            </a:endParaRPr>
          </a:p>
          <a:p>
            <a:r>
              <a:rPr lang="pt-BR" sz="4000" dirty="0">
                <a:latin typeface="Minion Pro"/>
                <a:cs typeface="Minion Pro"/>
              </a:rPr>
              <a:t>314. </a:t>
            </a:r>
            <a:r>
              <a:rPr lang="en-US" sz="4000" b="1" dirty="0" err="1">
                <a:latin typeface="Minion Pro"/>
                <a:cs typeface="Minion Pro"/>
              </a:rPr>
              <a:t>τυφλός</a:t>
            </a:r>
            <a:r>
              <a:rPr lang="en-US" sz="4000" b="1" dirty="0">
                <a:latin typeface="Minion Pro"/>
                <a:cs typeface="Minion Pro"/>
              </a:rPr>
              <a:t>, -</a:t>
            </a:r>
            <a:r>
              <a:rPr lang="en-US" sz="4000" b="1" dirty="0" err="1">
                <a:latin typeface="Minion Pro"/>
                <a:cs typeface="Minion Pro"/>
              </a:rPr>
              <a:t>ή</a:t>
            </a:r>
            <a:r>
              <a:rPr lang="en-US" sz="4000" b="1" dirty="0">
                <a:latin typeface="Minion Pro"/>
                <a:cs typeface="Minion Pro"/>
              </a:rPr>
              <a:t>, -</a:t>
            </a:r>
            <a:r>
              <a:rPr lang="en-US" sz="4000" b="1" dirty="0" err="1">
                <a:latin typeface="Minion Pro"/>
                <a:cs typeface="Minion Pro"/>
              </a:rPr>
              <a:t>όν</a:t>
            </a:r>
            <a:r>
              <a:rPr lang="pt-BR" sz="4000" dirty="0">
                <a:latin typeface="Minion Pro"/>
                <a:cs typeface="Minion Pro"/>
              </a:rPr>
              <a:t>: </a:t>
            </a:r>
            <a:r>
              <a:rPr lang="pt-BR" sz="4000" dirty="0" err="1">
                <a:latin typeface="Minion Pro"/>
                <a:cs typeface="Minion Pro"/>
              </a:rPr>
              <a:t>ciego</a:t>
            </a:r>
            <a:r>
              <a:rPr lang="pt-BR" sz="4000" dirty="0">
                <a:latin typeface="Minion Pro"/>
                <a:cs typeface="Minion Pro"/>
              </a:rPr>
              <a:t> (50)</a:t>
            </a:r>
            <a:endParaRPr lang="en-US" sz="4000" dirty="0">
              <a:latin typeface="Minion Pro"/>
              <a:cs typeface="Minion Pro"/>
            </a:endParaRPr>
          </a:p>
          <a:p>
            <a:r>
              <a:rPr lang="es-PE" sz="4000" dirty="0">
                <a:latin typeface="Minion Pro"/>
                <a:cs typeface="Minion Pro"/>
              </a:rPr>
              <a:t>315. </a:t>
            </a:r>
            <a:r>
              <a:rPr lang="en-US" sz="4000" b="1" dirty="0" err="1">
                <a:latin typeface="Minion Pro"/>
                <a:cs typeface="Minion Pro"/>
              </a:rPr>
              <a:t>ἄχρι</a:t>
            </a:r>
            <a:r>
              <a:rPr lang="en-US" sz="4000" b="1" dirty="0">
                <a:latin typeface="Minion Pro"/>
                <a:cs typeface="Minion Pro"/>
              </a:rPr>
              <a:t>, </a:t>
            </a:r>
            <a:r>
              <a:rPr lang="en-US" sz="4000" b="1" dirty="0" err="1">
                <a:latin typeface="Minion Pro"/>
                <a:cs typeface="Minion Pro"/>
              </a:rPr>
              <a:t>ἄχρις</a:t>
            </a:r>
            <a:r>
              <a:rPr lang="es-MX" sz="4000" dirty="0">
                <a:latin typeface="Minion Pro"/>
                <a:cs typeface="Minion Pro"/>
              </a:rPr>
              <a:t>: hasta; mientras (49)</a:t>
            </a:r>
            <a:endParaRPr lang="en-US" sz="4000" dirty="0">
              <a:latin typeface="Minion Pro"/>
              <a:cs typeface="Minion Pro"/>
            </a:endParaRPr>
          </a:p>
          <a:p>
            <a:r>
              <a:rPr lang="pt-BR" sz="4000" dirty="0">
                <a:latin typeface="Minion Pro"/>
                <a:cs typeface="Minion Pro"/>
              </a:rPr>
              <a:t>316. </a:t>
            </a:r>
            <a:r>
              <a:rPr lang="en-US" sz="4000" b="1" dirty="0" err="1">
                <a:latin typeface="Minion Pro"/>
                <a:cs typeface="Minion Pro"/>
              </a:rPr>
              <a:t>ἄρ</a:t>
            </a:r>
            <a:r>
              <a:rPr lang="en-US" sz="4000" b="1" dirty="0">
                <a:latin typeface="Minion Pro"/>
                <a:cs typeface="Minion Pro"/>
              </a:rPr>
              <a:t>α</a:t>
            </a:r>
            <a:r>
              <a:rPr lang="es-MX" sz="4000" dirty="0">
                <a:latin typeface="Minion Pro"/>
                <a:cs typeface="Minion Pro"/>
              </a:rPr>
              <a:t>: entonces (49)</a:t>
            </a:r>
            <a:endParaRPr lang="en-US" sz="4000" dirty="0">
              <a:latin typeface="Minion Pro"/>
              <a:cs typeface="Minion Pro"/>
            </a:endParaRPr>
          </a:p>
        </p:txBody>
      </p:sp>
      <p:sp>
        <p:nvSpPr>
          <p:cNvPr id="4" name="Rectangle 3"/>
          <p:cNvSpPr/>
          <p:nvPr/>
        </p:nvSpPr>
        <p:spPr>
          <a:xfrm>
            <a:off x="323528" y="339503"/>
            <a:ext cx="3210134" cy="584776"/>
          </a:xfrm>
          <a:prstGeom prst="rect">
            <a:avLst/>
          </a:prstGeom>
          <a:solidFill>
            <a:srgbClr val="FF6600"/>
          </a:solidFill>
          <a:ln w="38100" cap="rnd" cmpd="sng">
            <a:solidFill>
              <a:schemeClr val="tx1"/>
            </a:solidFill>
          </a:ln>
          <a:effectLst>
            <a:outerShdw blurRad="50800" dist="38100" dir="2700000" algn="tl" rotWithShape="0">
              <a:prstClr val="black">
                <a:alpha val="40000"/>
              </a:prstClr>
            </a:outerShdw>
          </a:effectLst>
        </p:spPr>
        <p:txBody>
          <a:bodyPr wrap="none">
            <a:spAutoFit/>
          </a:bodyPr>
          <a:lstStyle/>
          <a:p>
            <a:pPr>
              <a:defRPr/>
            </a:pPr>
            <a:r>
              <a:rPr lang="es-MX" sz="3200" b="1" dirty="0">
                <a:ln>
                  <a:solidFill>
                    <a:srgbClr val="000000"/>
                  </a:solidFill>
                </a:ln>
                <a:solidFill>
                  <a:schemeClr val="bg1"/>
                </a:solidFill>
              </a:rPr>
              <a:t>Vocabulario </a:t>
            </a:r>
            <a:r>
              <a:rPr lang="es-MX" sz="3200" b="1" dirty="0" smtClean="0">
                <a:ln>
                  <a:solidFill>
                    <a:srgbClr val="000000"/>
                  </a:solidFill>
                </a:ln>
                <a:solidFill>
                  <a:schemeClr val="bg1"/>
                </a:solidFill>
              </a:rPr>
              <a:t>2</a:t>
            </a:r>
            <a:r>
              <a:rPr lang="en-US" sz="3200" b="1" dirty="0">
                <a:ln>
                  <a:solidFill>
                    <a:srgbClr val="000000"/>
                  </a:solidFill>
                </a:ln>
                <a:solidFill>
                  <a:schemeClr val="bg1"/>
                </a:solidFill>
              </a:rPr>
              <a:t>4</a:t>
            </a:r>
            <a:r>
              <a:rPr lang="es-MX" sz="3200" b="1" dirty="0" smtClean="0">
                <a:ln>
                  <a:solidFill>
                    <a:srgbClr val="000000"/>
                  </a:solidFill>
                </a:ln>
                <a:solidFill>
                  <a:schemeClr val="bg1"/>
                </a:solidFill>
              </a:rPr>
              <a:t>:</a:t>
            </a:r>
            <a:endParaRPr lang="es-MX" sz="3200" b="1" dirty="0">
              <a:ln>
                <a:solidFill>
                  <a:srgbClr val="000000"/>
                </a:solidFill>
              </a:ln>
              <a:solidFill>
                <a:schemeClr val="bg1"/>
              </a:solidFill>
            </a:endParaRPr>
          </a:p>
        </p:txBody>
      </p:sp>
    </p:spTree>
    <p:extLst>
      <p:ext uri="{BB962C8B-B14F-4D97-AF65-F5344CB8AC3E}">
        <p14:creationId xmlns:p14="http://schemas.microsoft.com/office/powerpoint/2010/main" val="173636710"/>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p:cNvPicPr>
          <p:nvPr/>
        </p:nvPicPr>
        <p:blipFill>
          <a:blip r:embed="rId2">
            <a:extLst>
              <a:ext uri="{28A0092B-C50C-407E-A947-70E740481C1C}">
                <a14:useLocalDpi xmlns:a14="http://schemas.microsoft.com/office/drawing/2010/main" val="0"/>
              </a:ext>
            </a:extLst>
          </a:blip>
          <a:srcRect t="10278" b="1472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ctrTitle"/>
          </p:nvPr>
        </p:nvSpPr>
        <p:spPr>
          <a:xfrm>
            <a:off x="609600" y="133350"/>
            <a:ext cx="7924800" cy="4876800"/>
          </a:xfrm>
          <a:solidFill>
            <a:schemeClr val="bg1">
              <a:alpha val="54000"/>
            </a:schemeClr>
          </a:solidFill>
        </p:spPr>
        <p:txBody>
          <a:bodyPr/>
          <a:lstStyle/>
          <a:p>
            <a:pPr eaLnBrk="1" hangingPunct="1">
              <a:defRPr/>
            </a:pPr>
            <a:r>
              <a:rPr lang="es-PE" sz="1400" dirty="0" smtClean="0">
                <a:solidFill>
                  <a:schemeClr val="tx1"/>
                </a:solidFill>
                <a:latin typeface="Palatino Linotype" charset="0"/>
                <a:cs typeface="+mj-cs"/>
              </a:rPr>
              <a:t>SMG</a:t>
            </a:r>
          </a:p>
        </p:txBody>
      </p:sp>
      <p:sp>
        <p:nvSpPr>
          <p:cNvPr id="3" name="Rectangle 2"/>
          <p:cNvSpPr/>
          <p:nvPr/>
        </p:nvSpPr>
        <p:spPr>
          <a:xfrm>
            <a:off x="762000" y="1733550"/>
            <a:ext cx="7620000" cy="3124200"/>
          </a:xfrm>
          <a:prstGeom prst="rect">
            <a:avLst/>
          </a:prstGeom>
          <a:solidFill>
            <a:srgbClr val="073A7D">
              <a:alpha val="8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a typeface="ＭＳ Ｐゴシック"/>
            </a:endParaRPr>
          </a:p>
        </p:txBody>
      </p:sp>
      <p:sp>
        <p:nvSpPr>
          <p:cNvPr id="7" name="Rectangle 6"/>
          <p:cNvSpPr/>
          <p:nvPr/>
        </p:nvSpPr>
        <p:spPr>
          <a:xfrm>
            <a:off x="762000" y="308372"/>
            <a:ext cx="7620000" cy="1162050"/>
          </a:xfrm>
          <a:prstGeom prst="rect">
            <a:avLst/>
          </a:prstGeom>
          <a:solidFill>
            <a:srgbClr val="073A7D">
              <a:alpha val="80000"/>
            </a:srgbClr>
          </a:solidFill>
          <a:ln>
            <a:noFill/>
          </a:ln>
        </p:spPr>
        <p:style>
          <a:lnRef idx="1">
            <a:schemeClr val="accent1"/>
          </a:lnRef>
          <a:fillRef idx="3">
            <a:schemeClr val="accent1"/>
          </a:fillRef>
          <a:effectRef idx="2">
            <a:schemeClr val="accent1"/>
          </a:effectRef>
          <a:fontRef idx="minor">
            <a:schemeClr val="lt1"/>
          </a:fontRef>
        </p:style>
        <p:txBody>
          <a:bodyPr tIns="0"/>
          <a:lstStyle/>
          <a:p>
            <a:pPr algn="ctr">
              <a:defRPr/>
            </a:pPr>
            <a:endParaRPr lang="en-US" sz="6600" dirty="0">
              <a:solidFill>
                <a:srgbClr val="FFFFFF"/>
              </a:solidFill>
              <a:latin typeface="Arial"/>
              <a:ea typeface="ＭＳ Ｐゴシック"/>
            </a:endParaRPr>
          </a:p>
        </p:txBody>
      </p:sp>
      <p:sp>
        <p:nvSpPr>
          <p:cNvPr id="8" name="Rectangle 2"/>
          <p:cNvSpPr txBox="1">
            <a:spLocks noChangeArrowheads="1"/>
          </p:cNvSpPr>
          <p:nvPr/>
        </p:nvSpPr>
        <p:spPr bwMode="auto">
          <a:xfrm>
            <a:off x="685800" y="2139702"/>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s-ES_tradnl" sz="6600" dirty="0" smtClean="0">
                <a:solidFill>
                  <a:srgbClr val="FFFFFF"/>
                </a:solidFill>
                <a:effectLst>
                  <a:glow rad="63500">
                    <a:srgbClr val="000000">
                      <a:alpha val="75000"/>
                    </a:srgbClr>
                  </a:glow>
                </a:effectLst>
                <a:latin typeface="Palatino Linotype" charset="0"/>
              </a:rPr>
              <a:t>El Participio Aoristo Activo y Medio</a:t>
            </a:r>
            <a:endParaRPr lang="es-ES_tradnl" sz="6600" dirty="0">
              <a:solidFill>
                <a:srgbClr val="FFFFFF"/>
              </a:solidFill>
              <a:effectLst>
                <a:glow rad="63500">
                  <a:srgbClr val="000000">
                    <a:alpha val="75000"/>
                  </a:srgbClr>
                </a:glow>
              </a:effectLst>
              <a:latin typeface="Palatino Linotype" charset="0"/>
            </a:endParaRPr>
          </a:p>
        </p:txBody>
      </p:sp>
      <p:sp>
        <p:nvSpPr>
          <p:cNvPr id="2" name="Rectangle 1"/>
          <p:cNvSpPr/>
          <p:nvPr/>
        </p:nvSpPr>
        <p:spPr>
          <a:xfrm>
            <a:off x="1438764" y="362734"/>
            <a:ext cx="6266484" cy="984885"/>
          </a:xfrm>
          <a:prstGeom prst="rect">
            <a:avLst/>
          </a:prstGeom>
        </p:spPr>
        <p:txBody>
          <a:bodyPr wrap="none">
            <a:spAutoFit/>
          </a:bodyPr>
          <a:lstStyle/>
          <a:p>
            <a:pPr algn="ctr">
              <a:defRPr/>
            </a:pPr>
            <a:r>
              <a:rPr lang="es-PE" sz="5800" dirty="0" smtClean="0">
                <a:solidFill>
                  <a:srgbClr val="FFFFFF"/>
                </a:solidFill>
                <a:effectLst>
                  <a:glow rad="63500">
                    <a:srgbClr val="000000">
                      <a:alpha val="75000"/>
                    </a:srgbClr>
                  </a:glow>
                </a:effectLst>
                <a:latin typeface="Palatino Linotype" charset="0"/>
                <a:ea typeface="ＭＳ Ｐゴシック"/>
              </a:rPr>
              <a:t>Griego: Lección </a:t>
            </a:r>
            <a:r>
              <a:rPr lang="es-ES_tradnl" sz="5800" dirty="0" smtClean="0">
                <a:solidFill>
                  <a:srgbClr val="FFFFFF"/>
                </a:solidFill>
                <a:effectLst>
                  <a:glow rad="63500">
                    <a:srgbClr val="000000">
                      <a:alpha val="75000"/>
                    </a:srgbClr>
                  </a:glow>
                </a:effectLst>
                <a:latin typeface="Palatino Linotype" charset="0"/>
                <a:ea typeface="ＭＳ Ｐゴシック"/>
              </a:rPr>
              <a:t>24</a:t>
            </a:r>
            <a:endParaRPr lang="en-US" sz="5800" dirty="0">
              <a:solidFill>
                <a:srgbClr val="FFFFFF"/>
              </a:solidFill>
              <a:latin typeface="Arial"/>
              <a:ea typeface="ＭＳ Ｐゴシック"/>
            </a:endParaRPr>
          </a:p>
        </p:txBody>
      </p:sp>
    </p:spTree>
    <p:extLst>
      <p:ext uri="{BB962C8B-B14F-4D97-AF65-F5344CB8AC3E}">
        <p14:creationId xmlns:p14="http://schemas.microsoft.com/office/powerpoint/2010/main" val="39689435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9" y="673409"/>
            <a:ext cx="8641655"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l-GR" sz="3600" dirty="0" smtClean="0">
                <a:latin typeface="Minion Pro"/>
                <a:cs typeface="Minion Pro"/>
              </a:rPr>
              <a:t>Jn </a:t>
            </a:r>
            <a:r>
              <a:rPr lang="el-GR" sz="3600" dirty="0">
                <a:latin typeface="Minion Pro"/>
                <a:cs typeface="Minion Pro"/>
              </a:rPr>
              <a:t>13:22 </a:t>
            </a:r>
            <a:r>
              <a:rPr lang="el-GR" sz="3600" b="1" dirty="0">
                <a:solidFill>
                  <a:srgbClr val="FF0000"/>
                </a:solidFill>
                <a:latin typeface="Minion Pro"/>
                <a:cs typeface="Minion Pro"/>
              </a:rPr>
              <a:t>ἔβλεπον</a:t>
            </a:r>
            <a:r>
              <a:rPr lang="el-GR" sz="3600" dirty="0">
                <a:latin typeface="Minion Pro"/>
                <a:cs typeface="Minion Pro"/>
              </a:rPr>
              <a:t> εἰς </a:t>
            </a:r>
            <a:r>
              <a:rPr lang="el-GR" sz="3600" b="1" dirty="0">
                <a:solidFill>
                  <a:srgbClr val="FF0000"/>
                </a:solidFill>
                <a:latin typeface="Minion Pro"/>
                <a:cs typeface="Minion Pro"/>
              </a:rPr>
              <a:t>ἀλλήλους</a:t>
            </a:r>
            <a:r>
              <a:rPr lang="el-GR" sz="3600" dirty="0">
                <a:latin typeface="Minion Pro"/>
                <a:cs typeface="Minion Pro"/>
              </a:rPr>
              <a:t> οἱ μαθηταὶ </a:t>
            </a:r>
            <a:endParaRPr lang="en-US" sz="3600" dirty="0" smtClean="0">
              <a:latin typeface="Minion Pro"/>
              <a:cs typeface="Minion Pro"/>
            </a:endParaRPr>
          </a:p>
          <a:p>
            <a:pPr lvl="0"/>
            <a:endParaRPr lang="en-US" sz="3600" dirty="0">
              <a:latin typeface="Minion Pro"/>
              <a:cs typeface="Minion Pro"/>
            </a:endParaRPr>
          </a:p>
          <a:p>
            <a:pPr lvl="0"/>
            <a:r>
              <a:rPr lang="el-GR" sz="3600" b="1" dirty="0">
                <a:solidFill>
                  <a:srgbClr val="FF0000"/>
                </a:solidFill>
                <a:latin typeface="Minion Pro"/>
                <a:cs typeface="Minion Pro"/>
              </a:rPr>
              <a:t>ἀπορούμενοι</a:t>
            </a:r>
            <a:r>
              <a:rPr lang="el-GR" sz="3600" dirty="0" smtClean="0">
                <a:latin typeface="Minion Pro"/>
                <a:cs typeface="Minion Pro"/>
              </a:rPr>
              <a:t> </a:t>
            </a:r>
            <a:r>
              <a:rPr lang="el-GR" sz="3600" dirty="0">
                <a:latin typeface="Minion Pro"/>
                <a:cs typeface="Minion Pro"/>
              </a:rPr>
              <a:t>περὶ </a:t>
            </a:r>
            <a:r>
              <a:rPr lang="el-GR" sz="3600" b="1" dirty="0">
                <a:solidFill>
                  <a:srgbClr val="FF0000"/>
                </a:solidFill>
                <a:latin typeface="Minion Pro"/>
                <a:cs typeface="Minion Pro"/>
              </a:rPr>
              <a:t>τίνος</a:t>
            </a:r>
            <a:r>
              <a:rPr lang="el-GR" sz="3600" dirty="0">
                <a:latin typeface="Minion Pro"/>
                <a:cs typeface="Minion Pro"/>
              </a:rPr>
              <a:t> λέγει.</a:t>
            </a:r>
            <a:endParaRPr lang="en-US" sz="3600" dirty="0">
              <a:latin typeface="Minion Pro"/>
              <a:cs typeface="Minion Pro"/>
            </a:endParaRPr>
          </a:p>
        </p:txBody>
      </p:sp>
    </p:spTree>
    <p:extLst>
      <p:ext uri="{BB962C8B-B14F-4D97-AF65-F5344CB8AC3E}">
        <p14:creationId xmlns:p14="http://schemas.microsoft.com/office/powerpoint/2010/main" val="10743605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9" y="673409"/>
            <a:ext cx="8641655"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l-GR" sz="3600" dirty="0" smtClean="0">
                <a:latin typeface="Minion Pro"/>
                <a:cs typeface="Minion Pro"/>
              </a:rPr>
              <a:t>Jn </a:t>
            </a:r>
            <a:r>
              <a:rPr lang="el-GR" sz="3600" dirty="0">
                <a:latin typeface="Minion Pro"/>
                <a:cs typeface="Minion Pro"/>
              </a:rPr>
              <a:t>13:22 </a:t>
            </a:r>
            <a:r>
              <a:rPr lang="el-GR" sz="3600" b="1" dirty="0">
                <a:solidFill>
                  <a:srgbClr val="FF0000"/>
                </a:solidFill>
                <a:latin typeface="Minion Pro"/>
                <a:cs typeface="Minion Pro"/>
              </a:rPr>
              <a:t>ἔβλεπον</a:t>
            </a:r>
            <a:r>
              <a:rPr lang="el-GR" sz="3600" dirty="0">
                <a:latin typeface="Minion Pro"/>
                <a:cs typeface="Minion Pro"/>
              </a:rPr>
              <a:t> εἰς </a:t>
            </a:r>
            <a:r>
              <a:rPr lang="el-GR" sz="3600" b="1" dirty="0">
                <a:solidFill>
                  <a:srgbClr val="FF0000"/>
                </a:solidFill>
                <a:latin typeface="Minion Pro"/>
                <a:cs typeface="Minion Pro"/>
              </a:rPr>
              <a:t>ἀλλήλους</a:t>
            </a:r>
            <a:r>
              <a:rPr lang="el-GR" sz="3600" dirty="0">
                <a:latin typeface="Minion Pro"/>
                <a:cs typeface="Minion Pro"/>
              </a:rPr>
              <a:t> οἱ μαθηταὶ </a:t>
            </a:r>
            <a:endParaRPr lang="en-US" sz="3600" dirty="0" smtClean="0">
              <a:latin typeface="Minion Pro"/>
              <a:cs typeface="Minion Pro"/>
            </a:endParaRPr>
          </a:p>
          <a:p>
            <a:pPr lvl="0"/>
            <a:endParaRPr lang="en-US" sz="3600" dirty="0">
              <a:latin typeface="Minion Pro"/>
              <a:cs typeface="Minion Pro"/>
            </a:endParaRPr>
          </a:p>
          <a:p>
            <a:pPr lvl="0"/>
            <a:r>
              <a:rPr lang="el-GR" sz="3600" b="1" dirty="0">
                <a:solidFill>
                  <a:srgbClr val="FF0000"/>
                </a:solidFill>
                <a:latin typeface="Minion Pro"/>
                <a:cs typeface="Minion Pro"/>
              </a:rPr>
              <a:t>ἀπορούμενοι</a:t>
            </a:r>
            <a:r>
              <a:rPr lang="el-GR" sz="3600" dirty="0" smtClean="0">
                <a:latin typeface="Minion Pro"/>
                <a:cs typeface="Minion Pro"/>
              </a:rPr>
              <a:t> </a:t>
            </a:r>
            <a:r>
              <a:rPr lang="el-GR" sz="3600" dirty="0">
                <a:latin typeface="Minion Pro"/>
                <a:cs typeface="Minion Pro"/>
              </a:rPr>
              <a:t>περὶ </a:t>
            </a:r>
            <a:r>
              <a:rPr lang="el-GR" sz="3600" b="1" dirty="0">
                <a:solidFill>
                  <a:srgbClr val="FF0000"/>
                </a:solidFill>
                <a:latin typeface="Minion Pro"/>
                <a:cs typeface="Minion Pro"/>
              </a:rPr>
              <a:t>τίνος</a:t>
            </a:r>
            <a:r>
              <a:rPr lang="el-GR" sz="3600" dirty="0">
                <a:latin typeface="Minion Pro"/>
                <a:cs typeface="Minion Pro"/>
              </a:rPr>
              <a:t> λέγει.</a:t>
            </a:r>
            <a:endParaRPr lang="en-US" sz="3600" dirty="0">
              <a:latin typeface="Minion Pro"/>
              <a:cs typeface="Minion Pro"/>
            </a:endParaRPr>
          </a:p>
        </p:txBody>
      </p:sp>
      <p:sp>
        <p:nvSpPr>
          <p:cNvPr id="4" name="Rectangle 80"/>
          <p:cNvSpPr>
            <a:spLocks noChangeArrowheads="1"/>
          </p:cNvSpPr>
          <p:nvPr/>
        </p:nvSpPr>
        <p:spPr bwMode="auto">
          <a:xfrm>
            <a:off x="2123728" y="339502"/>
            <a:ext cx="10279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3P</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9517434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9" y="673409"/>
            <a:ext cx="8641655"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l-GR" sz="3600" dirty="0" smtClean="0">
                <a:latin typeface="Minion Pro"/>
                <a:cs typeface="Minion Pro"/>
              </a:rPr>
              <a:t>Jn </a:t>
            </a:r>
            <a:r>
              <a:rPr lang="el-GR" sz="3600" dirty="0">
                <a:latin typeface="Minion Pro"/>
                <a:cs typeface="Minion Pro"/>
              </a:rPr>
              <a:t>13:22 </a:t>
            </a:r>
            <a:r>
              <a:rPr lang="el-GR" sz="3600" b="1" dirty="0">
                <a:solidFill>
                  <a:srgbClr val="FF0000"/>
                </a:solidFill>
                <a:latin typeface="Minion Pro"/>
                <a:cs typeface="Minion Pro"/>
              </a:rPr>
              <a:t>ἔβλεπον</a:t>
            </a:r>
            <a:r>
              <a:rPr lang="el-GR" sz="3600" dirty="0">
                <a:latin typeface="Minion Pro"/>
                <a:cs typeface="Minion Pro"/>
              </a:rPr>
              <a:t> εἰς </a:t>
            </a:r>
            <a:r>
              <a:rPr lang="el-GR" sz="3600" b="1" dirty="0">
                <a:solidFill>
                  <a:srgbClr val="FF0000"/>
                </a:solidFill>
                <a:latin typeface="Minion Pro"/>
                <a:cs typeface="Minion Pro"/>
              </a:rPr>
              <a:t>ἀλλήλους</a:t>
            </a:r>
            <a:r>
              <a:rPr lang="el-GR" sz="3600" dirty="0">
                <a:latin typeface="Minion Pro"/>
                <a:cs typeface="Minion Pro"/>
              </a:rPr>
              <a:t> οἱ μαθηταὶ </a:t>
            </a:r>
            <a:endParaRPr lang="en-US" sz="3600" dirty="0" smtClean="0">
              <a:latin typeface="Minion Pro"/>
              <a:cs typeface="Minion Pro"/>
            </a:endParaRPr>
          </a:p>
          <a:p>
            <a:pPr lvl="0"/>
            <a:endParaRPr lang="en-US" sz="3600" dirty="0">
              <a:latin typeface="Minion Pro"/>
              <a:cs typeface="Minion Pro"/>
            </a:endParaRPr>
          </a:p>
          <a:p>
            <a:pPr lvl="0"/>
            <a:r>
              <a:rPr lang="el-GR" sz="3600" b="1" dirty="0">
                <a:solidFill>
                  <a:srgbClr val="FF0000"/>
                </a:solidFill>
                <a:latin typeface="Minion Pro"/>
                <a:cs typeface="Minion Pro"/>
              </a:rPr>
              <a:t>ἀπορούμενοι</a:t>
            </a:r>
            <a:r>
              <a:rPr lang="el-GR" sz="3600" dirty="0" smtClean="0">
                <a:latin typeface="Minion Pro"/>
                <a:cs typeface="Minion Pro"/>
              </a:rPr>
              <a:t> </a:t>
            </a:r>
            <a:r>
              <a:rPr lang="el-GR" sz="3600" dirty="0">
                <a:latin typeface="Minion Pro"/>
                <a:cs typeface="Minion Pro"/>
              </a:rPr>
              <a:t>περὶ </a:t>
            </a:r>
            <a:r>
              <a:rPr lang="el-GR" sz="3600" b="1" dirty="0">
                <a:solidFill>
                  <a:srgbClr val="FF0000"/>
                </a:solidFill>
                <a:latin typeface="Minion Pro"/>
                <a:cs typeface="Minion Pro"/>
              </a:rPr>
              <a:t>τίνος</a:t>
            </a:r>
            <a:r>
              <a:rPr lang="el-GR" sz="3600" dirty="0">
                <a:latin typeface="Minion Pro"/>
                <a:cs typeface="Minion Pro"/>
              </a:rPr>
              <a:t> λέγει.</a:t>
            </a:r>
            <a:endParaRPr lang="en-US" sz="3600" dirty="0">
              <a:latin typeface="Minion Pro"/>
              <a:cs typeface="Minion Pro"/>
            </a:endParaRPr>
          </a:p>
        </p:txBody>
      </p:sp>
      <p:sp>
        <p:nvSpPr>
          <p:cNvPr id="4" name="Rectangle 80"/>
          <p:cNvSpPr>
            <a:spLocks noChangeArrowheads="1"/>
          </p:cNvSpPr>
          <p:nvPr/>
        </p:nvSpPr>
        <p:spPr bwMode="auto">
          <a:xfrm>
            <a:off x="2123728" y="339502"/>
            <a:ext cx="10279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3P</a:t>
            </a:r>
            <a:endParaRPr lang="es-PE" sz="2400" b="1" dirty="0">
              <a:solidFill>
                <a:srgbClr val="FF0000"/>
              </a:solidFill>
              <a:latin typeface="Minion Pro"/>
              <a:cs typeface="Minion Pro"/>
            </a:endParaRPr>
          </a:p>
        </p:txBody>
      </p:sp>
      <p:sp>
        <p:nvSpPr>
          <p:cNvPr id="7" name="Rectangle 80"/>
          <p:cNvSpPr>
            <a:spLocks noChangeArrowheads="1"/>
          </p:cNvSpPr>
          <p:nvPr/>
        </p:nvSpPr>
        <p:spPr bwMode="auto">
          <a:xfrm>
            <a:off x="4499992" y="339502"/>
            <a:ext cx="8643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PMA</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9517434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9" y="673409"/>
            <a:ext cx="8641655"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l-GR" sz="3600" dirty="0" smtClean="0">
                <a:latin typeface="Minion Pro"/>
                <a:cs typeface="Minion Pro"/>
              </a:rPr>
              <a:t>Jn </a:t>
            </a:r>
            <a:r>
              <a:rPr lang="el-GR" sz="3600" dirty="0">
                <a:latin typeface="Minion Pro"/>
                <a:cs typeface="Minion Pro"/>
              </a:rPr>
              <a:t>13:22 </a:t>
            </a:r>
            <a:r>
              <a:rPr lang="el-GR" sz="3600" b="1" dirty="0">
                <a:solidFill>
                  <a:srgbClr val="FF0000"/>
                </a:solidFill>
                <a:latin typeface="Minion Pro"/>
                <a:cs typeface="Minion Pro"/>
              </a:rPr>
              <a:t>ἔβλεπον</a:t>
            </a:r>
            <a:r>
              <a:rPr lang="el-GR" sz="3600" dirty="0">
                <a:latin typeface="Minion Pro"/>
                <a:cs typeface="Minion Pro"/>
              </a:rPr>
              <a:t> εἰς </a:t>
            </a:r>
            <a:r>
              <a:rPr lang="el-GR" sz="3600" b="1" dirty="0">
                <a:solidFill>
                  <a:srgbClr val="FF0000"/>
                </a:solidFill>
                <a:latin typeface="Minion Pro"/>
                <a:cs typeface="Minion Pro"/>
              </a:rPr>
              <a:t>ἀλλήλους</a:t>
            </a:r>
            <a:r>
              <a:rPr lang="el-GR" sz="3600" dirty="0">
                <a:latin typeface="Minion Pro"/>
                <a:cs typeface="Minion Pro"/>
              </a:rPr>
              <a:t> οἱ μαθηταὶ </a:t>
            </a:r>
            <a:endParaRPr lang="en-US" sz="3600" dirty="0" smtClean="0">
              <a:latin typeface="Minion Pro"/>
              <a:cs typeface="Minion Pro"/>
            </a:endParaRPr>
          </a:p>
          <a:p>
            <a:pPr lvl="0"/>
            <a:endParaRPr lang="en-US" sz="3600" dirty="0">
              <a:latin typeface="Minion Pro"/>
              <a:cs typeface="Minion Pro"/>
            </a:endParaRPr>
          </a:p>
          <a:p>
            <a:pPr lvl="0"/>
            <a:r>
              <a:rPr lang="el-GR" sz="3600" b="1" dirty="0">
                <a:solidFill>
                  <a:srgbClr val="FF0000"/>
                </a:solidFill>
                <a:latin typeface="Minion Pro"/>
                <a:cs typeface="Minion Pro"/>
              </a:rPr>
              <a:t>ἀπορούμενοι</a:t>
            </a:r>
            <a:r>
              <a:rPr lang="el-GR" sz="3600" dirty="0" smtClean="0">
                <a:latin typeface="Minion Pro"/>
                <a:cs typeface="Minion Pro"/>
              </a:rPr>
              <a:t> </a:t>
            </a:r>
            <a:r>
              <a:rPr lang="el-GR" sz="3600" dirty="0">
                <a:latin typeface="Minion Pro"/>
                <a:cs typeface="Minion Pro"/>
              </a:rPr>
              <a:t>περὶ </a:t>
            </a:r>
            <a:r>
              <a:rPr lang="el-GR" sz="3600" b="1" dirty="0">
                <a:solidFill>
                  <a:srgbClr val="FF0000"/>
                </a:solidFill>
                <a:latin typeface="Minion Pro"/>
                <a:cs typeface="Minion Pro"/>
              </a:rPr>
              <a:t>τίνος</a:t>
            </a:r>
            <a:r>
              <a:rPr lang="el-GR" sz="3600" dirty="0">
                <a:latin typeface="Minion Pro"/>
                <a:cs typeface="Minion Pro"/>
              </a:rPr>
              <a:t> λέγει.</a:t>
            </a:r>
            <a:endParaRPr lang="en-US" sz="3600" dirty="0">
              <a:latin typeface="Minion Pro"/>
              <a:cs typeface="Minion Pro"/>
            </a:endParaRPr>
          </a:p>
        </p:txBody>
      </p:sp>
      <p:sp>
        <p:nvSpPr>
          <p:cNvPr id="4" name="Rectangle 80"/>
          <p:cNvSpPr>
            <a:spLocks noChangeArrowheads="1"/>
          </p:cNvSpPr>
          <p:nvPr/>
        </p:nvSpPr>
        <p:spPr bwMode="auto">
          <a:xfrm>
            <a:off x="2123728" y="339502"/>
            <a:ext cx="10279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3P</a:t>
            </a:r>
            <a:endParaRPr lang="es-PE" sz="2400" b="1" dirty="0">
              <a:solidFill>
                <a:srgbClr val="FF0000"/>
              </a:solidFill>
              <a:latin typeface="Minion Pro"/>
              <a:cs typeface="Minion Pro"/>
            </a:endParaRPr>
          </a:p>
        </p:txBody>
      </p:sp>
      <p:sp>
        <p:nvSpPr>
          <p:cNvPr id="7" name="Rectangle 80"/>
          <p:cNvSpPr>
            <a:spLocks noChangeArrowheads="1"/>
          </p:cNvSpPr>
          <p:nvPr/>
        </p:nvSpPr>
        <p:spPr bwMode="auto">
          <a:xfrm>
            <a:off x="4499992" y="339502"/>
            <a:ext cx="8643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PMA</a:t>
            </a:r>
            <a:endParaRPr lang="es-PE" sz="2400" b="1" dirty="0">
              <a:solidFill>
                <a:srgbClr val="FF0000"/>
              </a:solidFill>
              <a:latin typeface="Minion Pro"/>
              <a:cs typeface="Minion Pro"/>
            </a:endParaRPr>
          </a:p>
        </p:txBody>
      </p:sp>
      <p:sp>
        <p:nvSpPr>
          <p:cNvPr id="8" name="Rectangle 80"/>
          <p:cNvSpPr>
            <a:spLocks noChangeArrowheads="1"/>
          </p:cNvSpPr>
          <p:nvPr/>
        </p:nvSpPr>
        <p:spPr bwMode="auto">
          <a:xfrm>
            <a:off x="827584" y="1491630"/>
            <a:ext cx="16081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PMP PMN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9517434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9" y="673409"/>
            <a:ext cx="8641655"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l-GR" sz="3600" dirty="0" smtClean="0">
                <a:latin typeface="Minion Pro"/>
                <a:cs typeface="Minion Pro"/>
              </a:rPr>
              <a:t>Jn </a:t>
            </a:r>
            <a:r>
              <a:rPr lang="el-GR" sz="3600" dirty="0">
                <a:latin typeface="Minion Pro"/>
                <a:cs typeface="Minion Pro"/>
              </a:rPr>
              <a:t>13:22 </a:t>
            </a:r>
            <a:r>
              <a:rPr lang="el-GR" sz="3600" b="1" dirty="0">
                <a:solidFill>
                  <a:srgbClr val="FF0000"/>
                </a:solidFill>
                <a:latin typeface="Minion Pro"/>
                <a:cs typeface="Minion Pro"/>
              </a:rPr>
              <a:t>ἔβλεπον</a:t>
            </a:r>
            <a:r>
              <a:rPr lang="el-GR" sz="3600" dirty="0">
                <a:latin typeface="Minion Pro"/>
                <a:cs typeface="Minion Pro"/>
              </a:rPr>
              <a:t> εἰς </a:t>
            </a:r>
            <a:r>
              <a:rPr lang="el-GR" sz="3600" b="1" dirty="0">
                <a:solidFill>
                  <a:srgbClr val="FF0000"/>
                </a:solidFill>
                <a:latin typeface="Minion Pro"/>
                <a:cs typeface="Minion Pro"/>
              </a:rPr>
              <a:t>ἀλλήλους</a:t>
            </a:r>
            <a:r>
              <a:rPr lang="el-GR" sz="3600" dirty="0">
                <a:latin typeface="Minion Pro"/>
                <a:cs typeface="Minion Pro"/>
              </a:rPr>
              <a:t> οἱ μαθηταὶ </a:t>
            </a:r>
            <a:endParaRPr lang="en-US" sz="3600" dirty="0" smtClean="0">
              <a:latin typeface="Minion Pro"/>
              <a:cs typeface="Minion Pro"/>
            </a:endParaRPr>
          </a:p>
          <a:p>
            <a:pPr lvl="0"/>
            <a:endParaRPr lang="en-US" sz="3600" dirty="0">
              <a:latin typeface="Minion Pro"/>
              <a:cs typeface="Minion Pro"/>
            </a:endParaRPr>
          </a:p>
          <a:p>
            <a:pPr lvl="0"/>
            <a:r>
              <a:rPr lang="el-GR" sz="3600" b="1" dirty="0">
                <a:solidFill>
                  <a:srgbClr val="FF0000"/>
                </a:solidFill>
                <a:latin typeface="Minion Pro"/>
                <a:cs typeface="Minion Pro"/>
              </a:rPr>
              <a:t>ἀπορούμενοι</a:t>
            </a:r>
            <a:r>
              <a:rPr lang="el-GR" sz="3600" dirty="0" smtClean="0">
                <a:latin typeface="Minion Pro"/>
                <a:cs typeface="Minion Pro"/>
              </a:rPr>
              <a:t> </a:t>
            </a:r>
            <a:r>
              <a:rPr lang="el-GR" sz="3600" dirty="0">
                <a:latin typeface="Minion Pro"/>
                <a:cs typeface="Minion Pro"/>
              </a:rPr>
              <a:t>περὶ </a:t>
            </a:r>
            <a:r>
              <a:rPr lang="el-GR" sz="3600" b="1" dirty="0">
                <a:solidFill>
                  <a:srgbClr val="FF0000"/>
                </a:solidFill>
                <a:latin typeface="Minion Pro"/>
                <a:cs typeface="Minion Pro"/>
              </a:rPr>
              <a:t>τίνος</a:t>
            </a:r>
            <a:r>
              <a:rPr lang="el-GR" sz="3600" dirty="0">
                <a:latin typeface="Minion Pro"/>
                <a:cs typeface="Minion Pro"/>
              </a:rPr>
              <a:t> λέγει.</a:t>
            </a:r>
            <a:endParaRPr lang="en-US" sz="3600" dirty="0">
              <a:latin typeface="Minion Pro"/>
              <a:cs typeface="Minion Pro"/>
            </a:endParaRPr>
          </a:p>
        </p:txBody>
      </p:sp>
      <p:sp>
        <p:nvSpPr>
          <p:cNvPr id="4" name="Rectangle 80"/>
          <p:cNvSpPr>
            <a:spLocks noChangeArrowheads="1"/>
          </p:cNvSpPr>
          <p:nvPr/>
        </p:nvSpPr>
        <p:spPr bwMode="auto">
          <a:xfrm>
            <a:off x="2123728" y="339502"/>
            <a:ext cx="10279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3P</a:t>
            </a:r>
            <a:endParaRPr lang="es-PE" sz="2400" b="1" dirty="0">
              <a:solidFill>
                <a:srgbClr val="FF0000"/>
              </a:solidFill>
              <a:latin typeface="Minion Pro"/>
              <a:cs typeface="Minion Pro"/>
            </a:endParaRPr>
          </a:p>
        </p:txBody>
      </p:sp>
      <p:sp>
        <p:nvSpPr>
          <p:cNvPr id="5" name="Rectangle 80"/>
          <p:cNvSpPr>
            <a:spLocks noChangeArrowheads="1"/>
          </p:cNvSpPr>
          <p:nvPr/>
        </p:nvSpPr>
        <p:spPr bwMode="auto">
          <a:xfrm>
            <a:off x="3851920" y="1491630"/>
            <a:ext cx="8322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SMG</a:t>
            </a:r>
            <a:endParaRPr lang="es-PE" sz="2400" b="1" dirty="0">
              <a:solidFill>
                <a:srgbClr val="FF0000"/>
              </a:solidFill>
              <a:latin typeface="Minion Pro"/>
              <a:cs typeface="Minion Pro"/>
            </a:endParaRPr>
          </a:p>
        </p:txBody>
      </p:sp>
      <p:sp>
        <p:nvSpPr>
          <p:cNvPr id="7" name="Rectangle 80"/>
          <p:cNvSpPr>
            <a:spLocks noChangeArrowheads="1"/>
          </p:cNvSpPr>
          <p:nvPr/>
        </p:nvSpPr>
        <p:spPr bwMode="auto">
          <a:xfrm>
            <a:off x="4499992" y="339502"/>
            <a:ext cx="8643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PMA</a:t>
            </a:r>
            <a:endParaRPr lang="es-PE" sz="2400" b="1" dirty="0">
              <a:solidFill>
                <a:srgbClr val="FF0000"/>
              </a:solidFill>
              <a:latin typeface="Minion Pro"/>
              <a:cs typeface="Minion Pro"/>
            </a:endParaRPr>
          </a:p>
        </p:txBody>
      </p:sp>
      <p:sp>
        <p:nvSpPr>
          <p:cNvPr id="8" name="Rectangle 80"/>
          <p:cNvSpPr>
            <a:spLocks noChangeArrowheads="1"/>
          </p:cNvSpPr>
          <p:nvPr/>
        </p:nvSpPr>
        <p:spPr bwMode="auto">
          <a:xfrm>
            <a:off x="827584" y="1491630"/>
            <a:ext cx="16081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PMP PMN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9517434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9" y="673409"/>
            <a:ext cx="8641655"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l-GR" sz="3600" dirty="0" smtClean="0">
                <a:latin typeface="Minion Pro"/>
                <a:cs typeface="Minion Pro"/>
              </a:rPr>
              <a:t>Jn </a:t>
            </a:r>
            <a:r>
              <a:rPr lang="el-GR" sz="3600" dirty="0">
                <a:latin typeface="Minion Pro"/>
                <a:cs typeface="Minion Pro"/>
              </a:rPr>
              <a:t>13:22 </a:t>
            </a:r>
            <a:r>
              <a:rPr lang="el-GR" sz="3600" b="1" dirty="0">
                <a:solidFill>
                  <a:srgbClr val="FF0000"/>
                </a:solidFill>
                <a:latin typeface="Minion Pro"/>
                <a:cs typeface="Minion Pro"/>
              </a:rPr>
              <a:t>ἔβλεπον</a:t>
            </a:r>
            <a:r>
              <a:rPr lang="el-GR" sz="3600" dirty="0">
                <a:latin typeface="Minion Pro"/>
                <a:cs typeface="Minion Pro"/>
              </a:rPr>
              <a:t> εἰς </a:t>
            </a:r>
            <a:r>
              <a:rPr lang="el-GR" sz="3600" b="1" dirty="0">
                <a:solidFill>
                  <a:srgbClr val="FF0000"/>
                </a:solidFill>
                <a:latin typeface="Minion Pro"/>
                <a:cs typeface="Minion Pro"/>
              </a:rPr>
              <a:t>ἀλλήλους</a:t>
            </a:r>
            <a:r>
              <a:rPr lang="el-GR" sz="3600" dirty="0">
                <a:latin typeface="Minion Pro"/>
                <a:cs typeface="Minion Pro"/>
              </a:rPr>
              <a:t> οἱ μαθηταὶ </a:t>
            </a:r>
            <a:endParaRPr lang="en-US" sz="3600" dirty="0" smtClean="0">
              <a:latin typeface="Minion Pro"/>
              <a:cs typeface="Minion Pro"/>
            </a:endParaRPr>
          </a:p>
          <a:p>
            <a:pPr lvl="0"/>
            <a:endParaRPr lang="en-US" sz="3600" dirty="0">
              <a:latin typeface="Minion Pro"/>
              <a:cs typeface="Minion Pro"/>
            </a:endParaRPr>
          </a:p>
          <a:p>
            <a:pPr lvl="0"/>
            <a:r>
              <a:rPr lang="el-GR" sz="3600" b="1" dirty="0">
                <a:solidFill>
                  <a:srgbClr val="FF0000"/>
                </a:solidFill>
                <a:latin typeface="Minion Pro"/>
                <a:cs typeface="Minion Pro"/>
              </a:rPr>
              <a:t>ἀπορούμενοι</a:t>
            </a:r>
            <a:r>
              <a:rPr lang="el-GR" sz="3600" dirty="0" smtClean="0">
                <a:latin typeface="Minion Pro"/>
                <a:cs typeface="Minion Pro"/>
              </a:rPr>
              <a:t> </a:t>
            </a:r>
            <a:r>
              <a:rPr lang="el-GR" sz="3600" dirty="0">
                <a:latin typeface="Minion Pro"/>
                <a:cs typeface="Minion Pro"/>
              </a:rPr>
              <a:t>περὶ </a:t>
            </a:r>
            <a:r>
              <a:rPr lang="el-GR" sz="3600" b="1" dirty="0">
                <a:solidFill>
                  <a:srgbClr val="FF0000"/>
                </a:solidFill>
                <a:latin typeface="Minion Pro"/>
                <a:cs typeface="Minion Pro"/>
              </a:rPr>
              <a:t>τίνος</a:t>
            </a:r>
            <a:r>
              <a:rPr lang="el-GR" sz="3600" dirty="0">
                <a:latin typeface="Minion Pro"/>
                <a:cs typeface="Minion Pro"/>
              </a:rPr>
              <a:t> λέγει.</a:t>
            </a:r>
            <a:endParaRPr lang="en-US" sz="3600" dirty="0">
              <a:latin typeface="Minion Pro"/>
              <a:cs typeface="Minion Pro"/>
            </a:endParaRPr>
          </a:p>
        </p:txBody>
      </p:sp>
      <p:sp>
        <p:nvSpPr>
          <p:cNvPr id="4" name="Rectangle 80"/>
          <p:cNvSpPr>
            <a:spLocks noChangeArrowheads="1"/>
          </p:cNvSpPr>
          <p:nvPr/>
        </p:nvSpPr>
        <p:spPr bwMode="auto">
          <a:xfrm>
            <a:off x="2123728" y="339502"/>
            <a:ext cx="10279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3P</a:t>
            </a:r>
            <a:endParaRPr lang="es-PE" sz="2400" b="1" dirty="0">
              <a:solidFill>
                <a:srgbClr val="FF0000"/>
              </a:solidFill>
              <a:latin typeface="Minion Pro"/>
              <a:cs typeface="Minion Pro"/>
            </a:endParaRPr>
          </a:p>
        </p:txBody>
      </p:sp>
      <p:sp>
        <p:nvSpPr>
          <p:cNvPr id="5" name="Rectangle 80"/>
          <p:cNvSpPr>
            <a:spLocks noChangeArrowheads="1"/>
          </p:cNvSpPr>
          <p:nvPr/>
        </p:nvSpPr>
        <p:spPr bwMode="auto">
          <a:xfrm>
            <a:off x="3851920" y="1491630"/>
            <a:ext cx="8322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SMG</a:t>
            </a:r>
            <a:endParaRPr lang="es-PE" sz="2400" b="1" dirty="0">
              <a:solidFill>
                <a:srgbClr val="FF0000"/>
              </a:solidFill>
              <a:latin typeface="Minion Pro"/>
              <a:cs typeface="Minion Pro"/>
            </a:endParaRPr>
          </a:p>
        </p:txBody>
      </p:sp>
      <p:sp>
        <p:nvSpPr>
          <p:cNvPr id="6" name="Text Box 4"/>
          <p:cNvSpPr txBox="1">
            <a:spLocks noChangeArrowheads="1"/>
          </p:cNvSpPr>
          <p:nvPr/>
        </p:nvSpPr>
        <p:spPr bwMode="auto">
          <a:xfrm>
            <a:off x="251523" y="3121679"/>
            <a:ext cx="86409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ES" sz="3600" dirty="0" smtClean="0">
                <a:latin typeface="Minion Pro"/>
                <a:cs typeface="Minion Pro"/>
              </a:rPr>
              <a:t>Los discípulos se </a:t>
            </a:r>
            <a:r>
              <a:rPr lang="es-ES" sz="3600" b="1" dirty="0" smtClean="0">
                <a:solidFill>
                  <a:srgbClr val="FF0000"/>
                </a:solidFill>
                <a:latin typeface="Minion Pro"/>
                <a:cs typeface="Minion Pro"/>
              </a:rPr>
              <a:t>miraban</a:t>
            </a:r>
            <a:r>
              <a:rPr lang="es-ES" sz="3600" dirty="0" smtClean="0">
                <a:latin typeface="Minion Pro"/>
                <a:cs typeface="Minion Pro"/>
              </a:rPr>
              <a:t> </a:t>
            </a:r>
            <a:r>
              <a:rPr lang="es-ES" sz="3600" b="1" dirty="0" smtClean="0">
                <a:solidFill>
                  <a:srgbClr val="FF0000"/>
                </a:solidFill>
                <a:latin typeface="Minion Pro"/>
                <a:cs typeface="Minion Pro"/>
              </a:rPr>
              <a:t>unos a otros perturbados</a:t>
            </a:r>
            <a:r>
              <a:rPr lang="es-ES" sz="3600" dirty="0" smtClean="0">
                <a:solidFill>
                  <a:srgbClr val="FF0000"/>
                </a:solidFill>
                <a:latin typeface="Minion Pro"/>
                <a:cs typeface="Minion Pro"/>
              </a:rPr>
              <a:t> </a:t>
            </a:r>
            <a:r>
              <a:rPr lang="es-ES" sz="3600" dirty="0" smtClean="0">
                <a:latin typeface="Minion Pro"/>
                <a:cs typeface="Minion Pro"/>
              </a:rPr>
              <a:t>respecto de </a:t>
            </a:r>
            <a:r>
              <a:rPr lang="es-ES" sz="3600" b="1" dirty="0" smtClean="0">
                <a:solidFill>
                  <a:srgbClr val="FF0000"/>
                </a:solidFill>
                <a:latin typeface="Minion Pro"/>
                <a:cs typeface="Minion Pro"/>
              </a:rPr>
              <a:t>quién</a:t>
            </a:r>
            <a:r>
              <a:rPr lang="es-ES" sz="3600" dirty="0" smtClean="0">
                <a:latin typeface="Minion Pro"/>
                <a:cs typeface="Minion Pro"/>
              </a:rPr>
              <a:t> habla.</a:t>
            </a:r>
            <a:endParaRPr lang="en-US" sz="3600" dirty="0" smtClean="0">
              <a:latin typeface="Minion Pro"/>
              <a:cs typeface="Minion Pro"/>
            </a:endParaRPr>
          </a:p>
        </p:txBody>
      </p:sp>
      <p:sp>
        <p:nvSpPr>
          <p:cNvPr id="7" name="Rectangle 80"/>
          <p:cNvSpPr>
            <a:spLocks noChangeArrowheads="1"/>
          </p:cNvSpPr>
          <p:nvPr/>
        </p:nvSpPr>
        <p:spPr bwMode="auto">
          <a:xfrm>
            <a:off x="4499992" y="339502"/>
            <a:ext cx="8643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PMA</a:t>
            </a:r>
            <a:endParaRPr lang="es-PE" sz="2400" b="1" dirty="0">
              <a:solidFill>
                <a:srgbClr val="FF0000"/>
              </a:solidFill>
              <a:latin typeface="Minion Pro"/>
              <a:cs typeface="Minion Pro"/>
            </a:endParaRPr>
          </a:p>
        </p:txBody>
      </p:sp>
      <p:sp>
        <p:nvSpPr>
          <p:cNvPr id="8" name="Rectangle 80"/>
          <p:cNvSpPr>
            <a:spLocks noChangeArrowheads="1"/>
          </p:cNvSpPr>
          <p:nvPr/>
        </p:nvSpPr>
        <p:spPr bwMode="auto">
          <a:xfrm>
            <a:off x="827584" y="1491630"/>
            <a:ext cx="16081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PMP PMN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9517434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9" y="673409"/>
            <a:ext cx="8641655"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l-GR" sz="3600" dirty="0" smtClean="0">
                <a:latin typeface="Minion Pro"/>
                <a:cs typeface="Minion Pro"/>
              </a:rPr>
              <a:t>Mat </a:t>
            </a:r>
            <a:r>
              <a:rPr lang="el-GR" sz="3600" dirty="0">
                <a:latin typeface="Minion Pro"/>
                <a:cs typeface="Minion Pro"/>
              </a:rPr>
              <a:t>10:12 </a:t>
            </a:r>
            <a:r>
              <a:rPr lang="el-GR" sz="3600" b="1" dirty="0">
                <a:solidFill>
                  <a:srgbClr val="FF0000"/>
                </a:solidFill>
                <a:latin typeface="Minion Pro"/>
                <a:cs typeface="Minion Pro"/>
              </a:rPr>
              <a:t>εἰσερχόμενοι</a:t>
            </a:r>
            <a:r>
              <a:rPr lang="el-GR" sz="3600" dirty="0">
                <a:latin typeface="Minion Pro"/>
                <a:cs typeface="Minion Pro"/>
              </a:rPr>
              <a:t> δὲ εἰς τὴν οἰκίαν </a:t>
            </a:r>
            <a:endParaRPr lang="en-US" sz="3600" dirty="0" smtClean="0">
              <a:latin typeface="Minion Pro"/>
              <a:cs typeface="Minion Pro"/>
            </a:endParaRPr>
          </a:p>
          <a:p>
            <a:pPr lvl="0"/>
            <a:endParaRPr lang="en-US" sz="3600" dirty="0">
              <a:latin typeface="Minion Pro"/>
              <a:cs typeface="Minion Pro"/>
            </a:endParaRPr>
          </a:p>
          <a:p>
            <a:pPr lvl="0"/>
            <a:r>
              <a:rPr lang="el-GR" sz="3600" b="1" dirty="0" smtClean="0">
                <a:solidFill>
                  <a:srgbClr val="FF0000"/>
                </a:solidFill>
                <a:latin typeface="Minion Pro"/>
                <a:cs typeface="Minion Pro"/>
              </a:rPr>
              <a:t>ἀσπάσασθε</a:t>
            </a:r>
            <a:r>
              <a:rPr lang="el-GR" sz="3600" dirty="0" smtClean="0">
                <a:solidFill>
                  <a:srgbClr val="FF0000"/>
                </a:solidFill>
                <a:latin typeface="Minion Pro"/>
                <a:cs typeface="Minion Pro"/>
              </a:rPr>
              <a:t> </a:t>
            </a:r>
            <a:r>
              <a:rPr lang="el-GR" sz="3600" dirty="0">
                <a:latin typeface="Minion Pro"/>
                <a:cs typeface="Minion Pro"/>
              </a:rPr>
              <a:t>αὐτήν·</a:t>
            </a:r>
            <a:endParaRPr lang="en-US" sz="3600" dirty="0">
              <a:latin typeface="Minion Pro"/>
              <a:cs typeface="Minion Pro"/>
            </a:endParaRPr>
          </a:p>
        </p:txBody>
      </p:sp>
    </p:spTree>
    <p:extLst>
      <p:ext uri="{BB962C8B-B14F-4D97-AF65-F5344CB8AC3E}">
        <p14:creationId xmlns:p14="http://schemas.microsoft.com/office/powerpoint/2010/main" val="28759899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9" y="673409"/>
            <a:ext cx="8641655"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l-GR" sz="3600" dirty="0" smtClean="0">
                <a:latin typeface="Minion Pro"/>
                <a:cs typeface="Minion Pro"/>
              </a:rPr>
              <a:t>Mat </a:t>
            </a:r>
            <a:r>
              <a:rPr lang="el-GR" sz="3600" dirty="0">
                <a:latin typeface="Minion Pro"/>
                <a:cs typeface="Minion Pro"/>
              </a:rPr>
              <a:t>10:12 </a:t>
            </a:r>
            <a:r>
              <a:rPr lang="el-GR" sz="3600" b="1" dirty="0">
                <a:solidFill>
                  <a:srgbClr val="FF0000"/>
                </a:solidFill>
                <a:latin typeface="Minion Pro"/>
                <a:cs typeface="Minion Pro"/>
              </a:rPr>
              <a:t>εἰσερχόμενοι</a:t>
            </a:r>
            <a:r>
              <a:rPr lang="el-GR" sz="3600" dirty="0">
                <a:latin typeface="Minion Pro"/>
                <a:cs typeface="Minion Pro"/>
              </a:rPr>
              <a:t> δὲ εἰς τὴν οἰκίαν </a:t>
            </a:r>
            <a:endParaRPr lang="en-US" sz="3600" dirty="0" smtClean="0">
              <a:latin typeface="Minion Pro"/>
              <a:cs typeface="Minion Pro"/>
            </a:endParaRPr>
          </a:p>
          <a:p>
            <a:pPr lvl="0"/>
            <a:endParaRPr lang="en-US" sz="3600" dirty="0">
              <a:latin typeface="Minion Pro"/>
              <a:cs typeface="Minion Pro"/>
            </a:endParaRPr>
          </a:p>
          <a:p>
            <a:pPr lvl="0"/>
            <a:r>
              <a:rPr lang="el-GR" sz="3600" b="1" dirty="0" smtClean="0">
                <a:solidFill>
                  <a:srgbClr val="FF0000"/>
                </a:solidFill>
                <a:latin typeface="Minion Pro"/>
                <a:cs typeface="Minion Pro"/>
              </a:rPr>
              <a:t>ἀσπάσασθε</a:t>
            </a:r>
            <a:r>
              <a:rPr lang="el-GR" sz="3600" dirty="0" smtClean="0">
                <a:solidFill>
                  <a:srgbClr val="FF0000"/>
                </a:solidFill>
                <a:latin typeface="Minion Pro"/>
                <a:cs typeface="Minion Pro"/>
              </a:rPr>
              <a:t> </a:t>
            </a:r>
            <a:r>
              <a:rPr lang="el-GR" sz="3600" dirty="0">
                <a:latin typeface="Minion Pro"/>
                <a:cs typeface="Minion Pro"/>
              </a:rPr>
              <a:t>αὐτήν·</a:t>
            </a:r>
            <a:endParaRPr lang="en-US" sz="3600" dirty="0">
              <a:latin typeface="Minion Pro"/>
              <a:cs typeface="Minion Pro"/>
            </a:endParaRPr>
          </a:p>
        </p:txBody>
      </p:sp>
      <p:sp>
        <p:nvSpPr>
          <p:cNvPr id="4" name="Rectangle 80"/>
          <p:cNvSpPr>
            <a:spLocks noChangeArrowheads="1"/>
          </p:cNvSpPr>
          <p:nvPr/>
        </p:nvSpPr>
        <p:spPr bwMode="auto">
          <a:xfrm>
            <a:off x="2627784" y="339502"/>
            <a:ext cx="1774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P</a:t>
            </a:r>
            <a:r>
              <a:rPr lang="es-PE" sz="2400" b="1" baseline="30000" dirty="0">
                <a:solidFill>
                  <a:srgbClr val="FF0000"/>
                </a:solidFill>
                <a:latin typeface="Minion Pro"/>
                <a:cs typeface="Minion Pro"/>
              </a:rPr>
              <a:t>M</a:t>
            </a:r>
            <a:r>
              <a:rPr lang="es-PE" sz="2400" b="1" dirty="0">
                <a:solidFill>
                  <a:srgbClr val="FF0000"/>
                </a:solidFill>
                <a:latin typeface="Minion Pro"/>
                <a:cs typeface="Minion Pro"/>
              </a:rPr>
              <a:t>/</a:t>
            </a:r>
            <a:r>
              <a:rPr lang="es-PE" sz="2400" b="1" baseline="-25000" dirty="0">
                <a:solidFill>
                  <a:srgbClr val="FF0000"/>
                </a:solidFill>
                <a:latin typeface="Minion Pro"/>
                <a:cs typeface="Minion Pro"/>
              </a:rPr>
              <a:t>D</a:t>
            </a:r>
            <a:r>
              <a:rPr lang="es-PE" sz="2400" b="1" dirty="0">
                <a:solidFill>
                  <a:srgbClr val="FF0000"/>
                </a:solidFill>
                <a:latin typeface="Minion Pro"/>
                <a:cs typeface="Minion Pro"/>
              </a:rPr>
              <a:t>P P</a:t>
            </a:r>
            <a:r>
              <a:rPr lang="es-PE" sz="2400" b="1" dirty="0" smtClean="0">
                <a:solidFill>
                  <a:srgbClr val="FF0000"/>
                </a:solidFill>
                <a:latin typeface="Minion Pro"/>
                <a:cs typeface="Minion Pro"/>
              </a:rPr>
              <a:t>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40703709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9" y="673409"/>
            <a:ext cx="8641655"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l-GR" sz="3600" dirty="0" smtClean="0">
                <a:latin typeface="Minion Pro"/>
                <a:cs typeface="Minion Pro"/>
              </a:rPr>
              <a:t>Mat </a:t>
            </a:r>
            <a:r>
              <a:rPr lang="el-GR" sz="3600" dirty="0">
                <a:latin typeface="Minion Pro"/>
                <a:cs typeface="Minion Pro"/>
              </a:rPr>
              <a:t>10:12 </a:t>
            </a:r>
            <a:r>
              <a:rPr lang="el-GR" sz="3600" b="1" dirty="0">
                <a:solidFill>
                  <a:srgbClr val="FF0000"/>
                </a:solidFill>
                <a:latin typeface="Minion Pro"/>
                <a:cs typeface="Minion Pro"/>
              </a:rPr>
              <a:t>εἰσερχόμενοι</a:t>
            </a:r>
            <a:r>
              <a:rPr lang="el-GR" sz="3600" dirty="0">
                <a:latin typeface="Minion Pro"/>
                <a:cs typeface="Minion Pro"/>
              </a:rPr>
              <a:t> δὲ εἰς τὴν οἰκίαν </a:t>
            </a:r>
            <a:endParaRPr lang="en-US" sz="3600" dirty="0" smtClean="0">
              <a:latin typeface="Minion Pro"/>
              <a:cs typeface="Minion Pro"/>
            </a:endParaRPr>
          </a:p>
          <a:p>
            <a:pPr lvl="0"/>
            <a:endParaRPr lang="en-US" sz="3600" dirty="0">
              <a:latin typeface="Minion Pro"/>
              <a:cs typeface="Minion Pro"/>
            </a:endParaRPr>
          </a:p>
          <a:p>
            <a:pPr lvl="0"/>
            <a:r>
              <a:rPr lang="el-GR" sz="3600" b="1" dirty="0" smtClean="0">
                <a:solidFill>
                  <a:srgbClr val="FF0000"/>
                </a:solidFill>
                <a:latin typeface="Minion Pro"/>
                <a:cs typeface="Minion Pro"/>
              </a:rPr>
              <a:t>ἀσπάσασθε</a:t>
            </a:r>
            <a:r>
              <a:rPr lang="el-GR" sz="3600" dirty="0" smtClean="0">
                <a:solidFill>
                  <a:srgbClr val="FF0000"/>
                </a:solidFill>
                <a:latin typeface="Minion Pro"/>
                <a:cs typeface="Minion Pro"/>
              </a:rPr>
              <a:t> </a:t>
            </a:r>
            <a:r>
              <a:rPr lang="el-GR" sz="3600" dirty="0">
                <a:latin typeface="Minion Pro"/>
                <a:cs typeface="Minion Pro"/>
              </a:rPr>
              <a:t>αὐτήν·</a:t>
            </a:r>
            <a:endParaRPr lang="en-US" sz="3600" dirty="0">
              <a:latin typeface="Minion Pro"/>
              <a:cs typeface="Minion Pro"/>
            </a:endParaRPr>
          </a:p>
        </p:txBody>
      </p:sp>
      <p:sp>
        <p:nvSpPr>
          <p:cNvPr id="4" name="Rectangle 80"/>
          <p:cNvSpPr>
            <a:spLocks noChangeArrowheads="1"/>
          </p:cNvSpPr>
          <p:nvPr/>
        </p:nvSpPr>
        <p:spPr bwMode="auto">
          <a:xfrm>
            <a:off x="2627784" y="339502"/>
            <a:ext cx="1774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P</a:t>
            </a:r>
            <a:r>
              <a:rPr lang="es-PE" sz="2400" b="1" baseline="30000" dirty="0">
                <a:solidFill>
                  <a:srgbClr val="FF0000"/>
                </a:solidFill>
                <a:latin typeface="Minion Pro"/>
                <a:cs typeface="Minion Pro"/>
              </a:rPr>
              <a:t>M</a:t>
            </a:r>
            <a:r>
              <a:rPr lang="es-PE" sz="2400" b="1" dirty="0">
                <a:solidFill>
                  <a:srgbClr val="FF0000"/>
                </a:solidFill>
                <a:latin typeface="Minion Pro"/>
                <a:cs typeface="Minion Pro"/>
              </a:rPr>
              <a:t>/</a:t>
            </a:r>
            <a:r>
              <a:rPr lang="es-PE" sz="2400" b="1" baseline="-25000" dirty="0">
                <a:solidFill>
                  <a:srgbClr val="FF0000"/>
                </a:solidFill>
                <a:latin typeface="Minion Pro"/>
                <a:cs typeface="Minion Pro"/>
              </a:rPr>
              <a:t>D</a:t>
            </a:r>
            <a:r>
              <a:rPr lang="es-PE" sz="2400" b="1" dirty="0">
                <a:solidFill>
                  <a:srgbClr val="FF0000"/>
                </a:solidFill>
                <a:latin typeface="Minion Pro"/>
                <a:cs typeface="Minion Pro"/>
              </a:rPr>
              <a:t>P P</a:t>
            </a:r>
            <a:r>
              <a:rPr lang="es-PE" sz="2400" b="1" dirty="0" smtClean="0">
                <a:solidFill>
                  <a:srgbClr val="FF0000"/>
                </a:solidFill>
                <a:latin typeface="Minion Pro"/>
                <a:cs typeface="Minion Pro"/>
              </a:rPr>
              <a:t>MN</a:t>
            </a:r>
            <a:endParaRPr lang="es-PE" sz="2400" b="1" dirty="0">
              <a:solidFill>
                <a:srgbClr val="FF0000"/>
              </a:solidFill>
              <a:latin typeface="Minion Pro"/>
              <a:cs typeface="Minion Pro"/>
            </a:endParaRPr>
          </a:p>
        </p:txBody>
      </p:sp>
      <p:sp>
        <p:nvSpPr>
          <p:cNvPr id="8" name="Rectangle 80"/>
          <p:cNvSpPr>
            <a:spLocks noChangeArrowheads="1"/>
          </p:cNvSpPr>
          <p:nvPr/>
        </p:nvSpPr>
        <p:spPr bwMode="auto">
          <a:xfrm>
            <a:off x="676449" y="1491630"/>
            <a:ext cx="15192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t>
            </a:r>
            <a:r>
              <a:rPr lang="es-PE" sz="2400" b="1" baseline="30000" dirty="0" smtClean="0">
                <a:solidFill>
                  <a:srgbClr val="FF0000"/>
                </a:solidFill>
                <a:latin typeface="Minion Pro"/>
                <a:cs typeface="Minion Pro"/>
              </a:rPr>
              <a:t>M</a:t>
            </a:r>
            <a:r>
              <a:rPr lang="es-PE" sz="2400" b="1" dirty="0">
                <a:solidFill>
                  <a:srgbClr val="FF0000"/>
                </a:solidFill>
                <a:latin typeface="Minion Pro"/>
                <a:cs typeface="Minion Pro"/>
              </a:rPr>
              <a:t>/</a:t>
            </a:r>
            <a:r>
              <a:rPr lang="es-PE" sz="2400" b="1" baseline="-25000" dirty="0" smtClean="0">
                <a:solidFill>
                  <a:srgbClr val="FF0000"/>
                </a:solidFill>
                <a:latin typeface="Minion Pro"/>
                <a:cs typeface="Minion Pro"/>
              </a:rPr>
              <a:t>D</a:t>
            </a:r>
            <a:r>
              <a:rPr lang="es-PE" sz="2400" b="1" dirty="0" smtClean="0">
                <a:solidFill>
                  <a:srgbClr val="FF0000"/>
                </a:solidFill>
                <a:latin typeface="Minion Pro"/>
                <a:cs typeface="Minion Pro"/>
              </a:rPr>
              <a:t>M 2P</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40703709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351698"/>
            <a:ext cx="7416824" cy="707886"/>
          </a:xfrm>
          <a:prstGeom prst="rect">
            <a:avLst/>
          </a:prstGeom>
        </p:spPr>
        <p:txBody>
          <a:bodyPr wrap="square">
            <a:spAutoFit/>
          </a:bodyPr>
          <a:lstStyle/>
          <a:p>
            <a:pPr algn="ctr">
              <a:spcBef>
                <a:spcPct val="50000"/>
              </a:spcBef>
              <a:defRPr/>
            </a:pPr>
            <a:r>
              <a:rPr lang="es-PE" sz="4000" b="1" cap="small" dirty="0" smtClean="0">
                <a:latin typeface="Cambria"/>
                <a:cs typeface="Cambria"/>
              </a:rPr>
              <a:t>Forma del Participio </a:t>
            </a:r>
            <a:r>
              <a:rPr lang="en-US" sz="4000" b="1" cap="small" dirty="0" err="1" smtClean="0">
                <a:latin typeface="Cambria"/>
                <a:cs typeface="Cambria"/>
              </a:rPr>
              <a:t>Presente</a:t>
            </a:r>
            <a:endParaRPr lang="es-PE" sz="4000" b="1" cap="small" dirty="0">
              <a:latin typeface="Cambria"/>
              <a:cs typeface="Cambria"/>
            </a:endParaRPr>
          </a:p>
        </p:txBody>
      </p:sp>
      <p:graphicFrame>
        <p:nvGraphicFramePr>
          <p:cNvPr id="2" name="Table 1"/>
          <p:cNvGraphicFramePr>
            <a:graphicFrameLocks noGrp="1"/>
          </p:cNvGraphicFramePr>
          <p:nvPr>
            <p:extLst>
              <p:ext uri="{D42A27DB-BD31-4B8C-83A1-F6EECF244321}">
                <p14:modId xmlns:p14="http://schemas.microsoft.com/office/powerpoint/2010/main" val="849670804"/>
              </p:ext>
            </p:extLst>
          </p:nvPr>
        </p:nvGraphicFramePr>
        <p:xfrm>
          <a:off x="755576" y="1851670"/>
          <a:ext cx="7848872" cy="2103120"/>
        </p:xfrm>
        <a:graphic>
          <a:graphicData uri="http://schemas.openxmlformats.org/drawingml/2006/table">
            <a:tbl>
              <a:tblPr firstRow="1" bandRow="1">
                <a:tableStyleId>{9DCAF9ED-07DC-4A11-8D7F-57B35C25682E}</a:tableStyleId>
              </a:tblPr>
              <a:tblGrid>
                <a:gridCol w="1584176"/>
                <a:gridCol w="1368152"/>
                <a:gridCol w="1944216"/>
                <a:gridCol w="2952328"/>
              </a:tblGrid>
              <a:tr h="864096">
                <a:tc>
                  <a:txBody>
                    <a:bodyPr/>
                    <a:lstStyle/>
                    <a:p>
                      <a:pPr algn="ctr"/>
                      <a:r>
                        <a:rPr kumimoji="0" lang="es-PE" sz="2800" u="none" strike="noStrike" kern="1200" cap="small" normalizeH="0" baseline="0" noProof="0" smtClean="0">
                          <a:ln>
                            <a:noFill/>
                          </a:ln>
                          <a:effectLst/>
                          <a:latin typeface="Cambria"/>
                          <a:cs typeface="Cambria"/>
                        </a:rPr>
                        <a:t>Voz</a:t>
                      </a:r>
                      <a:endParaRPr kumimoji="0" lang="es-PE" sz="2800" b="1" i="0" u="none" strike="noStrike" kern="1200" cap="small" normalizeH="0" baseline="0" noProof="0">
                        <a:ln>
                          <a:noFill/>
                        </a:ln>
                        <a:solidFill>
                          <a:schemeClr val="tx1"/>
                        </a:solidFill>
                        <a:effectLst/>
                        <a:latin typeface="Cambria"/>
                        <a:ea typeface="Times New Roman" charset="0"/>
                        <a:cs typeface="Cambria"/>
                      </a:endParaRPr>
                    </a:p>
                  </a:txBody>
                  <a:tcPr/>
                </a:tc>
                <a:tc>
                  <a:txBody>
                    <a:bodyPr/>
                    <a:lstStyle/>
                    <a:p>
                      <a:pPr algn="ctr"/>
                      <a:r>
                        <a:rPr kumimoji="0" lang="es-PE" sz="2800" u="none" strike="noStrike" kern="1200" cap="small" normalizeH="0" baseline="0" noProof="0" dirty="0" smtClean="0">
                          <a:ln>
                            <a:noFill/>
                          </a:ln>
                          <a:effectLst/>
                          <a:latin typeface="Cambria"/>
                          <a:cs typeface="Cambria"/>
                        </a:rPr>
                        <a:t>Genero</a:t>
                      </a:r>
                      <a:endParaRPr kumimoji="0" lang="es-PE" sz="2800" b="1" i="0" u="none" strike="noStrike" kern="1200" cap="small" normalizeH="0" baseline="0" noProof="0" dirty="0">
                        <a:ln>
                          <a:noFill/>
                        </a:ln>
                        <a:solidFill>
                          <a:schemeClr val="tx1"/>
                        </a:solidFill>
                        <a:effectLst/>
                        <a:latin typeface="Cambria"/>
                        <a:ea typeface="Times New Roman" charset="0"/>
                        <a:cs typeface="Cambria"/>
                      </a:endParaRPr>
                    </a:p>
                  </a:txBody>
                  <a:tcPr/>
                </a:tc>
                <a:tc>
                  <a:txBody>
                    <a:bodyPr/>
                    <a:lstStyle/>
                    <a:p>
                      <a:pPr algn="ctr"/>
                      <a:r>
                        <a:rPr kumimoji="0" lang="es-PE" sz="2800" u="none" strike="noStrike" kern="1200" cap="small" normalizeH="0" baseline="0" noProof="0" dirty="0" smtClean="0">
                          <a:ln>
                            <a:noFill/>
                          </a:ln>
                          <a:effectLst/>
                          <a:latin typeface="Cambria"/>
                          <a:cs typeface="Cambria"/>
                        </a:rPr>
                        <a:t>Señal</a:t>
                      </a:r>
                      <a:r>
                        <a:rPr lang="es-PE" sz="180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del</a:t>
                      </a:r>
                      <a:r>
                        <a:rPr lang="es-PE" sz="180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Participio</a:t>
                      </a:r>
                      <a:endParaRPr kumimoji="0" lang="es-PE" sz="2800" b="1" i="0" u="none" strike="noStrike" kern="1200" cap="small" normalizeH="0" baseline="0" noProof="0" dirty="0">
                        <a:ln>
                          <a:noFill/>
                        </a:ln>
                        <a:solidFill>
                          <a:schemeClr val="tx1"/>
                        </a:solidFill>
                        <a:effectLst/>
                        <a:latin typeface="Cambria"/>
                        <a:ea typeface="Times New Roman" charset="0"/>
                        <a:cs typeface="Cambria"/>
                      </a:endParaRPr>
                    </a:p>
                  </a:txBody>
                  <a:tcPr/>
                </a:tc>
                <a:tc>
                  <a:txBody>
                    <a:bodyPr/>
                    <a:lstStyle/>
                    <a:p>
                      <a:pPr algn="ctr"/>
                      <a:r>
                        <a:rPr kumimoji="0" lang="es-PE" sz="2800" u="none" strike="noStrike" kern="1200" cap="small" normalizeH="0" baseline="0" noProof="0" dirty="0" smtClean="0">
                          <a:ln>
                            <a:noFill/>
                          </a:ln>
                          <a:effectLst/>
                          <a:latin typeface="Cambria"/>
                          <a:cs typeface="Cambria"/>
                        </a:rPr>
                        <a:t>Desinencia</a:t>
                      </a:r>
                      <a:r>
                        <a:rPr lang="es-PE" sz="1800" baseline="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de</a:t>
                      </a:r>
                      <a:r>
                        <a:rPr lang="es-PE" sz="1800" baseline="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declinación</a:t>
                      </a:r>
                      <a:endParaRPr kumimoji="0" lang="es-PE" sz="2800" b="1" i="0" u="none" strike="noStrike" kern="1200" cap="small" normalizeH="0" baseline="0" noProof="0" dirty="0">
                        <a:ln>
                          <a:noFill/>
                        </a:ln>
                        <a:solidFill>
                          <a:schemeClr val="tx1"/>
                        </a:solidFill>
                        <a:effectLst/>
                        <a:latin typeface="Cambria"/>
                        <a:ea typeface="Times New Roman" charset="0"/>
                        <a:cs typeface="Cambria"/>
                      </a:endParaRPr>
                    </a:p>
                  </a:txBody>
                  <a:tcPr/>
                </a:tc>
              </a:tr>
              <a:tr h="150127">
                <a:tc>
                  <a:txBody>
                    <a:bodyPr/>
                    <a:lstStyle/>
                    <a:p>
                      <a:r>
                        <a:rPr lang="es-PE" sz="3200" noProof="0" smtClean="0">
                          <a:latin typeface="Minion Pro"/>
                          <a:cs typeface="Minion Pro"/>
                        </a:rPr>
                        <a:t>Activa</a:t>
                      </a:r>
                      <a:endParaRPr lang="es-PE" sz="3200" noProof="0">
                        <a:latin typeface="Minion Pro"/>
                        <a:cs typeface="Minion Pro"/>
                      </a:endParaRPr>
                    </a:p>
                  </a:txBody>
                  <a:tcPr/>
                </a:tc>
                <a:tc>
                  <a:txBody>
                    <a:bodyPr/>
                    <a:lstStyle/>
                    <a:p>
                      <a:pPr algn="ctr"/>
                      <a:r>
                        <a:rPr lang="es-PE" sz="3200" noProof="0" dirty="0" smtClean="0">
                          <a:latin typeface="Minion Pro"/>
                          <a:cs typeface="Minion Pro"/>
                        </a:rPr>
                        <a:t>m/n</a:t>
                      </a:r>
                      <a:endParaRPr lang="es-PE" sz="3200" noProof="0" dirty="0">
                        <a:latin typeface="Minion Pro"/>
                        <a:cs typeface="Minion Pro"/>
                      </a:endParaRPr>
                    </a:p>
                  </a:txBody>
                  <a:tcPr/>
                </a:tc>
                <a:tc>
                  <a:txBody>
                    <a:bodyPr/>
                    <a:lstStyle/>
                    <a:p>
                      <a:pPr algn="ctr"/>
                      <a:r>
                        <a:rPr lang="es-PE" sz="3200" b="1" noProof="0" dirty="0" smtClean="0">
                          <a:latin typeface="Minion Pro"/>
                          <a:cs typeface="Minion Pro"/>
                        </a:rPr>
                        <a:t>ντ</a:t>
                      </a:r>
                      <a:endParaRPr lang="es-PE" sz="3200" b="1" noProof="0" dirty="0">
                        <a:latin typeface="Minion Pro"/>
                        <a:cs typeface="Minion Pro"/>
                      </a:endParaRPr>
                    </a:p>
                  </a:txBody>
                  <a:tcPr/>
                </a:tc>
                <a:tc>
                  <a:txBody>
                    <a:bodyPr/>
                    <a:lstStyle/>
                    <a:p>
                      <a:pPr algn="ctr"/>
                      <a:r>
                        <a:rPr lang="es-PE" sz="3200" noProof="0" dirty="0" smtClean="0">
                          <a:latin typeface="Minion Pro"/>
                          <a:cs typeface="Minion Pro"/>
                        </a:rPr>
                        <a:t>3</a:t>
                      </a:r>
                      <a:endParaRPr lang="es-PE" sz="3200" noProof="0" dirty="0">
                        <a:latin typeface="Minion Pro"/>
                        <a:cs typeface="Minion Pro"/>
                      </a:endParaRPr>
                    </a:p>
                  </a:txBody>
                  <a:tcPr/>
                </a:tc>
              </a:tr>
              <a:tr h="147071">
                <a:tc>
                  <a:txBody>
                    <a:bodyPr/>
                    <a:lstStyle/>
                    <a:p>
                      <a:endParaRPr lang="es-PE" sz="3200" noProof="0">
                        <a:latin typeface="Minion Pro"/>
                        <a:cs typeface="Minion Pro"/>
                      </a:endParaRPr>
                    </a:p>
                  </a:txBody>
                  <a:tcPr/>
                </a:tc>
                <a:tc>
                  <a:txBody>
                    <a:bodyPr/>
                    <a:lstStyle/>
                    <a:p>
                      <a:pPr algn="ctr"/>
                      <a:r>
                        <a:rPr lang="es-PE" sz="3200" noProof="0" dirty="0" smtClean="0">
                          <a:latin typeface="Minion Pro"/>
                          <a:cs typeface="Minion Pro"/>
                        </a:rPr>
                        <a:t>f</a:t>
                      </a:r>
                      <a:endParaRPr lang="es-PE" sz="3200" noProof="0" dirty="0">
                        <a:latin typeface="Minion Pro"/>
                        <a:cs typeface="Minion Pro"/>
                      </a:endParaRPr>
                    </a:p>
                  </a:txBody>
                  <a:tcPr/>
                </a:tc>
                <a:tc>
                  <a:txBody>
                    <a:bodyPr/>
                    <a:lstStyle/>
                    <a:p>
                      <a:pPr algn="ctr"/>
                      <a:r>
                        <a:rPr lang="es-PE" sz="3200" b="1" noProof="0" dirty="0" smtClean="0">
                          <a:latin typeface="Minion Pro"/>
                          <a:cs typeface="Minion Pro"/>
                        </a:rPr>
                        <a:t>ουσ</a:t>
                      </a:r>
                      <a:endParaRPr lang="es-PE" sz="3200" b="1" noProof="0" dirty="0">
                        <a:latin typeface="Minion Pro"/>
                        <a:cs typeface="Minion Pro"/>
                      </a:endParaRPr>
                    </a:p>
                  </a:txBody>
                  <a:tcPr/>
                </a:tc>
                <a:tc>
                  <a:txBody>
                    <a:bodyPr/>
                    <a:lstStyle/>
                    <a:p>
                      <a:pPr algn="ctr"/>
                      <a:r>
                        <a:rPr lang="es-PE" sz="3200" noProof="0" dirty="0" smtClean="0">
                          <a:latin typeface="Minion Pro"/>
                          <a:cs typeface="Minion Pro"/>
                        </a:rPr>
                        <a:t>1</a:t>
                      </a:r>
                    </a:p>
                  </a:txBody>
                  <a:tcPr/>
                </a:tc>
              </a:tr>
            </a:tbl>
          </a:graphicData>
        </a:graphic>
      </p:graphicFrame>
    </p:spTree>
    <p:extLst>
      <p:ext uri="{BB962C8B-B14F-4D97-AF65-F5344CB8AC3E}">
        <p14:creationId xmlns:p14="http://schemas.microsoft.com/office/powerpoint/2010/main" val="11861716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9" y="673409"/>
            <a:ext cx="8641655"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l-GR" sz="3600" dirty="0" smtClean="0">
                <a:latin typeface="Minion Pro"/>
                <a:cs typeface="Minion Pro"/>
              </a:rPr>
              <a:t>Mat </a:t>
            </a:r>
            <a:r>
              <a:rPr lang="el-GR" sz="3600" dirty="0">
                <a:latin typeface="Minion Pro"/>
                <a:cs typeface="Minion Pro"/>
              </a:rPr>
              <a:t>10:12 </a:t>
            </a:r>
            <a:r>
              <a:rPr lang="el-GR" sz="3600" b="1" dirty="0">
                <a:solidFill>
                  <a:srgbClr val="FF0000"/>
                </a:solidFill>
                <a:latin typeface="Minion Pro"/>
                <a:cs typeface="Minion Pro"/>
              </a:rPr>
              <a:t>εἰσερχόμενοι</a:t>
            </a:r>
            <a:r>
              <a:rPr lang="el-GR" sz="3600" dirty="0">
                <a:latin typeface="Minion Pro"/>
                <a:cs typeface="Minion Pro"/>
              </a:rPr>
              <a:t> δὲ εἰς τὴν οἰκίαν </a:t>
            </a:r>
            <a:endParaRPr lang="en-US" sz="3600" dirty="0" smtClean="0">
              <a:latin typeface="Minion Pro"/>
              <a:cs typeface="Minion Pro"/>
            </a:endParaRPr>
          </a:p>
          <a:p>
            <a:pPr lvl="0"/>
            <a:endParaRPr lang="en-US" sz="3600" dirty="0">
              <a:latin typeface="Minion Pro"/>
              <a:cs typeface="Minion Pro"/>
            </a:endParaRPr>
          </a:p>
          <a:p>
            <a:pPr lvl="0"/>
            <a:r>
              <a:rPr lang="el-GR" sz="3600" b="1" dirty="0" smtClean="0">
                <a:solidFill>
                  <a:srgbClr val="FF0000"/>
                </a:solidFill>
                <a:latin typeface="Minion Pro"/>
                <a:cs typeface="Minion Pro"/>
              </a:rPr>
              <a:t>ἀσπάσασθε</a:t>
            </a:r>
            <a:r>
              <a:rPr lang="el-GR" sz="3600" dirty="0" smtClean="0">
                <a:solidFill>
                  <a:srgbClr val="FF0000"/>
                </a:solidFill>
                <a:latin typeface="Minion Pro"/>
                <a:cs typeface="Minion Pro"/>
              </a:rPr>
              <a:t> </a:t>
            </a:r>
            <a:r>
              <a:rPr lang="el-GR" sz="3600" dirty="0">
                <a:latin typeface="Minion Pro"/>
                <a:cs typeface="Minion Pro"/>
              </a:rPr>
              <a:t>αὐτήν·</a:t>
            </a:r>
            <a:endParaRPr lang="en-US" sz="3600" dirty="0">
              <a:latin typeface="Minion Pro"/>
              <a:cs typeface="Minion Pro"/>
            </a:endParaRPr>
          </a:p>
        </p:txBody>
      </p:sp>
      <p:sp>
        <p:nvSpPr>
          <p:cNvPr id="4" name="Rectangle 80"/>
          <p:cNvSpPr>
            <a:spLocks noChangeArrowheads="1"/>
          </p:cNvSpPr>
          <p:nvPr/>
        </p:nvSpPr>
        <p:spPr bwMode="auto">
          <a:xfrm>
            <a:off x="2627784" y="339502"/>
            <a:ext cx="1774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P</a:t>
            </a:r>
            <a:r>
              <a:rPr lang="es-PE" sz="2400" b="1" baseline="30000" dirty="0">
                <a:solidFill>
                  <a:srgbClr val="FF0000"/>
                </a:solidFill>
                <a:latin typeface="Minion Pro"/>
                <a:cs typeface="Minion Pro"/>
              </a:rPr>
              <a:t>M</a:t>
            </a:r>
            <a:r>
              <a:rPr lang="es-PE" sz="2400" b="1" dirty="0">
                <a:solidFill>
                  <a:srgbClr val="FF0000"/>
                </a:solidFill>
                <a:latin typeface="Minion Pro"/>
                <a:cs typeface="Minion Pro"/>
              </a:rPr>
              <a:t>/</a:t>
            </a:r>
            <a:r>
              <a:rPr lang="es-PE" sz="2400" b="1" baseline="-25000" dirty="0">
                <a:solidFill>
                  <a:srgbClr val="FF0000"/>
                </a:solidFill>
                <a:latin typeface="Minion Pro"/>
                <a:cs typeface="Minion Pro"/>
              </a:rPr>
              <a:t>D</a:t>
            </a:r>
            <a:r>
              <a:rPr lang="es-PE" sz="2400" b="1" dirty="0">
                <a:solidFill>
                  <a:srgbClr val="FF0000"/>
                </a:solidFill>
                <a:latin typeface="Minion Pro"/>
                <a:cs typeface="Minion Pro"/>
              </a:rPr>
              <a:t>P P</a:t>
            </a:r>
            <a:r>
              <a:rPr lang="es-PE" sz="2400" b="1" dirty="0" smtClean="0">
                <a:solidFill>
                  <a:srgbClr val="FF0000"/>
                </a:solidFill>
                <a:latin typeface="Minion Pro"/>
                <a:cs typeface="Minion Pro"/>
              </a:rPr>
              <a:t>MN</a:t>
            </a:r>
            <a:endParaRPr lang="es-PE" sz="2400" b="1" dirty="0">
              <a:solidFill>
                <a:srgbClr val="FF0000"/>
              </a:solidFill>
              <a:latin typeface="Minion Pro"/>
              <a:cs typeface="Minion Pro"/>
            </a:endParaRPr>
          </a:p>
        </p:txBody>
      </p:sp>
      <p:sp>
        <p:nvSpPr>
          <p:cNvPr id="6" name="Text Box 4"/>
          <p:cNvSpPr txBox="1">
            <a:spLocks noChangeArrowheads="1"/>
          </p:cNvSpPr>
          <p:nvPr/>
        </p:nvSpPr>
        <p:spPr bwMode="auto">
          <a:xfrm>
            <a:off x="251523" y="3121679"/>
            <a:ext cx="86409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ES" sz="3600" b="1" dirty="0" smtClean="0">
                <a:solidFill>
                  <a:srgbClr val="FF0000"/>
                </a:solidFill>
                <a:latin typeface="Minion Pro"/>
                <a:cs typeface="Minion Pro"/>
              </a:rPr>
              <a:t>Y al entrar </a:t>
            </a:r>
            <a:r>
              <a:rPr lang="es-ES" sz="3600" dirty="0" smtClean="0">
                <a:latin typeface="Minion Pro"/>
                <a:cs typeface="Minion Pro"/>
              </a:rPr>
              <a:t>en la casa, </a:t>
            </a:r>
            <a:r>
              <a:rPr lang="es-ES" sz="3600" b="1" dirty="0" smtClean="0">
                <a:solidFill>
                  <a:srgbClr val="FF0000"/>
                </a:solidFill>
                <a:latin typeface="Minion Pro"/>
                <a:cs typeface="Minion Pro"/>
              </a:rPr>
              <a:t>salúd</a:t>
            </a:r>
            <a:r>
              <a:rPr lang="es-ES" sz="3600" b="1" dirty="0">
                <a:solidFill>
                  <a:srgbClr val="FF0000"/>
                </a:solidFill>
                <a:latin typeface="Minion Pro"/>
                <a:cs typeface="Minion Pro"/>
              </a:rPr>
              <a:t>e</a:t>
            </a:r>
            <a:r>
              <a:rPr lang="es-ES" sz="3600" b="1" dirty="0" smtClean="0">
                <a:solidFill>
                  <a:srgbClr val="FF0000"/>
                </a:solidFill>
                <a:latin typeface="Minion Pro"/>
                <a:cs typeface="Minion Pro"/>
              </a:rPr>
              <a:t>la.</a:t>
            </a:r>
            <a:endParaRPr lang="en-US" sz="3600" b="1" dirty="0" smtClean="0">
              <a:solidFill>
                <a:srgbClr val="FF0000"/>
              </a:solidFill>
              <a:latin typeface="Minion Pro"/>
              <a:cs typeface="Minion Pro"/>
            </a:endParaRPr>
          </a:p>
        </p:txBody>
      </p:sp>
      <p:sp>
        <p:nvSpPr>
          <p:cNvPr id="8" name="Rectangle 80"/>
          <p:cNvSpPr>
            <a:spLocks noChangeArrowheads="1"/>
          </p:cNvSpPr>
          <p:nvPr/>
        </p:nvSpPr>
        <p:spPr bwMode="auto">
          <a:xfrm>
            <a:off x="676449" y="1491630"/>
            <a:ext cx="15192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t>
            </a:r>
            <a:r>
              <a:rPr lang="es-PE" sz="2400" b="1" baseline="30000" dirty="0" smtClean="0">
                <a:solidFill>
                  <a:srgbClr val="FF0000"/>
                </a:solidFill>
                <a:latin typeface="Minion Pro"/>
                <a:cs typeface="Minion Pro"/>
              </a:rPr>
              <a:t>M</a:t>
            </a:r>
            <a:r>
              <a:rPr lang="es-PE" sz="2400" b="1" dirty="0">
                <a:solidFill>
                  <a:srgbClr val="FF0000"/>
                </a:solidFill>
                <a:latin typeface="Minion Pro"/>
                <a:cs typeface="Minion Pro"/>
              </a:rPr>
              <a:t>/</a:t>
            </a:r>
            <a:r>
              <a:rPr lang="es-PE" sz="2400" b="1" baseline="-25000" dirty="0" smtClean="0">
                <a:solidFill>
                  <a:srgbClr val="FF0000"/>
                </a:solidFill>
                <a:latin typeface="Minion Pro"/>
                <a:cs typeface="Minion Pro"/>
              </a:rPr>
              <a:t>D</a:t>
            </a:r>
            <a:r>
              <a:rPr lang="es-PE" sz="2400" b="1" dirty="0" smtClean="0">
                <a:solidFill>
                  <a:srgbClr val="FF0000"/>
                </a:solidFill>
                <a:latin typeface="Minion Pro"/>
                <a:cs typeface="Minion Pro"/>
              </a:rPr>
              <a:t>M 2P</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40703709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77441" y="339502"/>
            <a:ext cx="4189118" cy="707886"/>
          </a:xfrm>
          <a:prstGeom prst="rect">
            <a:avLst/>
          </a:prstGeom>
        </p:spPr>
        <p:txBody>
          <a:bodyPr wrap="none">
            <a:spAutoFit/>
          </a:bodyPr>
          <a:lstStyle/>
          <a:p>
            <a:pPr algn="ctr">
              <a:spcBef>
                <a:spcPct val="50000"/>
              </a:spcBef>
              <a:defRPr/>
            </a:pPr>
            <a:r>
              <a:rPr lang="es-PE" sz="4000" b="1" cap="small" dirty="0">
                <a:latin typeface="Cambria"/>
                <a:cs typeface="Cambria"/>
              </a:rPr>
              <a:t>Perífrasis Verbal</a:t>
            </a:r>
          </a:p>
        </p:txBody>
      </p:sp>
      <p:sp>
        <p:nvSpPr>
          <p:cNvPr id="6" name="Rectangle 3"/>
          <p:cNvSpPr>
            <a:spLocks noChangeArrowheads="1"/>
          </p:cNvSpPr>
          <p:nvPr/>
        </p:nvSpPr>
        <p:spPr bwMode="auto">
          <a:xfrm>
            <a:off x="251520" y="1491630"/>
            <a:ext cx="871296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MX" sz="4800" dirty="0" smtClean="0">
                <a:solidFill>
                  <a:srgbClr val="0000FF"/>
                </a:solidFill>
                <a:latin typeface="Minion Pro" charset="0"/>
                <a:cs typeface="Minion Pro" charset="0"/>
              </a:rPr>
              <a:t>Una </a:t>
            </a:r>
            <a:r>
              <a:rPr lang="es-MX" sz="4800" dirty="0">
                <a:solidFill>
                  <a:srgbClr val="0000FF"/>
                </a:solidFill>
                <a:latin typeface="Minion Pro" charset="0"/>
                <a:cs typeface="Minion Pro" charset="0"/>
              </a:rPr>
              <a:t>construcción </a:t>
            </a:r>
            <a:r>
              <a:rPr lang="es-MX" sz="4800" dirty="0" smtClean="0">
                <a:solidFill>
                  <a:srgbClr val="0000FF"/>
                </a:solidFill>
                <a:latin typeface="Minion Pro" charset="0"/>
                <a:cs typeface="Minion Pro" charset="0"/>
              </a:rPr>
              <a:t>perifrástica consta de un verbo copulativo (usualmente </a:t>
            </a:r>
            <a:r>
              <a:rPr lang="es-MX" sz="4800" dirty="0">
                <a:solidFill>
                  <a:srgbClr val="0000FF"/>
                </a:solidFill>
                <a:latin typeface="Minion Pro" charset="0"/>
                <a:cs typeface="Minion Pro" charset="0"/>
              </a:rPr>
              <a:t>εἰμί</a:t>
            </a:r>
            <a:r>
              <a:rPr lang="es-MX" sz="4800" dirty="0" smtClean="0">
                <a:solidFill>
                  <a:srgbClr val="0000FF"/>
                </a:solidFill>
                <a:latin typeface="Minion Pro" charset="0"/>
                <a:cs typeface="Minion Pro" charset="0"/>
              </a:rPr>
              <a:t>) </a:t>
            </a:r>
            <a:r>
              <a:rPr lang="es-MX" sz="4800" dirty="0">
                <a:solidFill>
                  <a:srgbClr val="0000FF"/>
                </a:solidFill>
                <a:latin typeface="Minion Pro" charset="0"/>
                <a:cs typeface="Minion Pro" charset="0"/>
              </a:rPr>
              <a:t>más el participio en lugar </a:t>
            </a:r>
            <a:r>
              <a:rPr lang="es-MX" sz="4800" dirty="0" smtClean="0">
                <a:solidFill>
                  <a:srgbClr val="0000FF"/>
                </a:solidFill>
                <a:latin typeface="Minion Pro" charset="0"/>
                <a:cs typeface="Minion Pro" charset="0"/>
              </a:rPr>
              <a:t>de un verbo finito.</a:t>
            </a:r>
            <a:r>
              <a:rPr lang="en-US" sz="4800" dirty="0" smtClean="0">
                <a:solidFill>
                  <a:srgbClr val="0000FF"/>
                </a:solidFill>
                <a:latin typeface="Minion Pro" charset="0"/>
                <a:cs typeface="Minion Pro" charset="0"/>
              </a:rPr>
              <a:t> </a:t>
            </a:r>
            <a:endParaRPr lang="es-PE" sz="4800" dirty="0">
              <a:solidFill>
                <a:srgbClr val="0000FF"/>
              </a:solidFill>
              <a:latin typeface="Minion Pro" charset="0"/>
              <a:cs typeface="Minion Pro" charset="0"/>
            </a:endParaRPr>
          </a:p>
        </p:txBody>
      </p:sp>
    </p:spTree>
    <p:extLst>
      <p:ext uri="{BB962C8B-B14F-4D97-AF65-F5344CB8AC3E}">
        <p14:creationId xmlns:p14="http://schemas.microsoft.com/office/powerpoint/2010/main" val="35573745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ChangeArrowheads="1"/>
          </p:cNvSpPr>
          <p:nvPr/>
        </p:nvSpPr>
        <p:spPr bwMode="auto">
          <a:xfrm>
            <a:off x="359916" y="1059656"/>
            <a:ext cx="19078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9600" b="1" dirty="0" err="1" smtClean="0">
                <a:solidFill>
                  <a:srgbClr val="FF0000"/>
                </a:solidFill>
                <a:latin typeface="Minion Pro"/>
                <a:cs typeface="Minion Pro"/>
              </a:rPr>
              <a:t>ἦν</a:t>
            </a:r>
            <a:endParaRPr lang="en-US" sz="11500" dirty="0">
              <a:solidFill>
                <a:srgbClr val="FF0000"/>
              </a:solidFill>
              <a:latin typeface="Minion Pro"/>
              <a:cs typeface="Minion Pro"/>
            </a:endParaRPr>
          </a:p>
        </p:txBody>
      </p:sp>
      <p:sp>
        <p:nvSpPr>
          <p:cNvPr id="5" name="Rectangle 4"/>
          <p:cNvSpPr/>
          <p:nvPr/>
        </p:nvSpPr>
        <p:spPr>
          <a:xfrm>
            <a:off x="2477441" y="351696"/>
            <a:ext cx="4189118" cy="707886"/>
          </a:xfrm>
          <a:prstGeom prst="rect">
            <a:avLst/>
          </a:prstGeom>
        </p:spPr>
        <p:txBody>
          <a:bodyPr wrap="none">
            <a:spAutoFit/>
          </a:bodyPr>
          <a:lstStyle/>
          <a:p>
            <a:pPr algn="ctr">
              <a:spcBef>
                <a:spcPct val="50000"/>
              </a:spcBef>
              <a:defRPr/>
            </a:pPr>
            <a:r>
              <a:rPr lang="es-PE" sz="4000" b="1" cap="small" dirty="0">
                <a:latin typeface="Cambria"/>
                <a:cs typeface="Cambria"/>
              </a:rPr>
              <a:t>Perífrasis Verbal</a:t>
            </a:r>
          </a:p>
        </p:txBody>
      </p:sp>
      <p:sp>
        <p:nvSpPr>
          <p:cNvPr id="6" name="Up Arrow 5"/>
          <p:cNvSpPr/>
          <p:nvPr/>
        </p:nvSpPr>
        <p:spPr>
          <a:xfrm>
            <a:off x="1258739" y="2787774"/>
            <a:ext cx="288925" cy="1296144"/>
          </a:xfrm>
          <a:prstGeom prst="upArrow">
            <a:avLst>
              <a:gd name="adj1" fmla="val 40518"/>
              <a:gd name="adj2" fmla="val 59483"/>
            </a:avLst>
          </a:prstGeom>
          <a:solidFill>
            <a:schemeClr val="bg1"/>
          </a:solid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4" name="TextBox 6"/>
          <p:cNvSpPr txBox="1">
            <a:spLocks noChangeArrowheads="1"/>
          </p:cNvSpPr>
          <p:nvPr/>
        </p:nvSpPr>
        <p:spPr bwMode="auto">
          <a:xfrm>
            <a:off x="250825" y="4075553"/>
            <a:ext cx="311264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_tradnl" sz="3200" b="1" dirty="0">
                <a:solidFill>
                  <a:srgbClr val="0000FF"/>
                </a:solidFill>
                <a:latin typeface="Minion Pro" charset="0"/>
                <a:cs typeface="Minion Pro" charset="0"/>
              </a:rPr>
              <a:t>V</a:t>
            </a:r>
            <a:r>
              <a:rPr lang="es-ES_tradnl" sz="3200" b="1" dirty="0" smtClean="0">
                <a:solidFill>
                  <a:srgbClr val="0000FF"/>
                </a:solidFill>
                <a:latin typeface="Minion Pro" charset="0"/>
                <a:cs typeface="Minion Pro" charset="0"/>
              </a:rPr>
              <a:t>erbo copulativo</a:t>
            </a:r>
            <a:endParaRPr lang="en-US" sz="3200" b="1" dirty="0">
              <a:solidFill>
                <a:srgbClr val="0000FF"/>
              </a:solidFill>
              <a:latin typeface="Minion Pro" charset="0"/>
              <a:cs typeface="Minion Pro" charset="0"/>
            </a:endParaRPr>
          </a:p>
        </p:txBody>
      </p:sp>
      <p:sp>
        <p:nvSpPr>
          <p:cNvPr id="3" name="Rectangle 2"/>
          <p:cNvSpPr/>
          <p:nvPr/>
        </p:nvSpPr>
        <p:spPr>
          <a:xfrm>
            <a:off x="2411760" y="1074098"/>
            <a:ext cx="895014" cy="1569660"/>
          </a:xfrm>
          <a:prstGeom prst="rect">
            <a:avLst/>
          </a:prstGeom>
        </p:spPr>
        <p:txBody>
          <a:bodyPr wrap="none">
            <a:spAutoFit/>
          </a:bodyPr>
          <a:lstStyle/>
          <a:p>
            <a:r>
              <a:rPr lang="en-US" sz="9600" b="1" dirty="0">
                <a:solidFill>
                  <a:srgbClr val="FF0000"/>
                </a:solidFill>
                <a:latin typeface="Minion Pro"/>
                <a:cs typeface="Minion Pro"/>
              </a:rPr>
              <a:t>+</a:t>
            </a:r>
            <a:endParaRPr lang="en-US" sz="9600" dirty="0"/>
          </a:p>
        </p:txBody>
      </p:sp>
    </p:spTree>
    <p:extLst>
      <p:ext uri="{BB962C8B-B14F-4D97-AF65-F5344CB8AC3E}">
        <p14:creationId xmlns:p14="http://schemas.microsoft.com/office/powerpoint/2010/main" val="22323030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ChangeArrowheads="1"/>
          </p:cNvSpPr>
          <p:nvPr/>
        </p:nvSpPr>
        <p:spPr bwMode="auto">
          <a:xfrm>
            <a:off x="359916" y="1059656"/>
            <a:ext cx="19078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9600" b="1" dirty="0" err="1" smtClean="0">
                <a:solidFill>
                  <a:srgbClr val="FF0000"/>
                </a:solidFill>
                <a:latin typeface="Minion Pro"/>
                <a:cs typeface="Minion Pro"/>
              </a:rPr>
              <a:t>ἦν</a:t>
            </a:r>
            <a:endParaRPr lang="en-US" sz="11500" dirty="0">
              <a:solidFill>
                <a:srgbClr val="FF0000"/>
              </a:solidFill>
              <a:latin typeface="Minion Pro"/>
              <a:cs typeface="Minion Pro"/>
            </a:endParaRPr>
          </a:p>
        </p:txBody>
      </p:sp>
      <p:sp>
        <p:nvSpPr>
          <p:cNvPr id="5" name="Rectangle 4"/>
          <p:cNvSpPr/>
          <p:nvPr/>
        </p:nvSpPr>
        <p:spPr>
          <a:xfrm>
            <a:off x="2477441" y="351696"/>
            <a:ext cx="4189118" cy="707886"/>
          </a:xfrm>
          <a:prstGeom prst="rect">
            <a:avLst/>
          </a:prstGeom>
        </p:spPr>
        <p:txBody>
          <a:bodyPr wrap="none">
            <a:spAutoFit/>
          </a:bodyPr>
          <a:lstStyle/>
          <a:p>
            <a:pPr algn="ctr">
              <a:spcBef>
                <a:spcPct val="50000"/>
              </a:spcBef>
              <a:defRPr/>
            </a:pPr>
            <a:r>
              <a:rPr lang="es-PE" sz="4000" b="1" cap="small" dirty="0">
                <a:latin typeface="Cambria"/>
                <a:cs typeface="Cambria"/>
              </a:rPr>
              <a:t>Perífrasis Verbal</a:t>
            </a:r>
          </a:p>
        </p:txBody>
      </p:sp>
      <p:sp>
        <p:nvSpPr>
          <p:cNvPr id="6" name="Up Arrow 5"/>
          <p:cNvSpPr/>
          <p:nvPr/>
        </p:nvSpPr>
        <p:spPr>
          <a:xfrm>
            <a:off x="1258739" y="2787774"/>
            <a:ext cx="288925" cy="1296144"/>
          </a:xfrm>
          <a:prstGeom prst="upArrow">
            <a:avLst>
              <a:gd name="adj1" fmla="val 40518"/>
              <a:gd name="adj2" fmla="val 59483"/>
            </a:avLst>
          </a:prstGeom>
          <a:solidFill>
            <a:schemeClr val="bg1"/>
          </a:solid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4" name="TextBox 6"/>
          <p:cNvSpPr txBox="1">
            <a:spLocks noChangeArrowheads="1"/>
          </p:cNvSpPr>
          <p:nvPr/>
        </p:nvSpPr>
        <p:spPr bwMode="auto">
          <a:xfrm>
            <a:off x="250825" y="4075553"/>
            <a:ext cx="311264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_tradnl" sz="3200" b="1" dirty="0">
                <a:solidFill>
                  <a:srgbClr val="0000FF"/>
                </a:solidFill>
                <a:latin typeface="Minion Pro" charset="0"/>
                <a:cs typeface="Minion Pro" charset="0"/>
              </a:rPr>
              <a:t>V</a:t>
            </a:r>
            <a:r>
              <a:rPr lang="es-ES_tradnl" sz="3200" b="1" dirty="0" smtClean="0">
                <a:solidFill>
                  <a:srgbClr val="0000FF"/>
                </a:solidFill>
                <a:latin typeface="Minion Pro" charset="0"/>
                <a:cs typeface="Minion Pro" charset="0"/>
              </a:rPr>
              <a:t>erbo copulativo</a:t>
            </a:r>
            <a:endParaRPr lang="en-US" sz="3200" b="1" dirty="0">
              <a:solidFill>
                <a:srgbClr val="0000FF"/>
              </a:solidFill>
              <a:latin typeface="Minion Pro" charset="0"/>
              <a:cs typeface="Minion Pro" charset="0"/>
            </a:endParaRPr>
          </a:p>
        </p:txBody>
      </p:sp>
      <p:sp>
        <p:nvSpPr>
          <p:cNvPr id="15368" name="TextBox 10"/>
          <p:cNvSpPr txBox="1">
            <a:spLocks noChangeArrowheads="1"/>
          </p:cNvSpPr>
          <p:nvPr/>
        </p:nvSpPr>
        <p:spPr bwMode="auto">
          <a:xfrm>
            <a:off x="5054824" y="4083918"/>
            <a:ext cx="189344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err="1">
                <a:solidFill>
                  <a:srgbClr val="0000FF"/>
                </a:solidFill>
                <a:latin typeface="Minion Pro" charset="0"/>
                <a:cs typeface="Minion Pro" charset="0"/>
              </a:rPr>
              <a:t>P</a:t>
            </a:r>
            <a:r>
              <a:rPr lang="en-US" sz="3200" b="1" dirty="0" err="1" smtClean="0">
                <a:solidFill>
                  <a:srgbClr val="0000FF"/>
                </a:solidFill>
                <a:latin typeface="Minion Pro" charset="0"/>
                <a:cs typeface="Minion Pro" charset="0"/>
              </a:rPr>
              <a:t>articipio</a:t>
            </a:r>
            <a:endParaRPr lang="en-US" sz="3200" b="1" dirty="0">
              <a:solidFill>
                <a:srgbClr val="0000FF"/>
              </a:solidFill>
              <a:latin typeface="Minion Pro" charset="0"/>
              <a:cs typeface="Minion Pro" charset="0"/>
            </a:endParaRPr>
          </a:p>
        </p:txBody>
      </p:sp>
      <p:sp>
        <p:nvSpPr>
          <p:cNvPr id="13" name="Up Arrow 12"/>
          <p:cNvSpPr/>
          <p:nvPr/>
        </p:nvSpPr>
        <p:spPr>
          <a:xfrm>
            <a:off x="5796136" y="2787774"/>
            <a:ext cx="288925" cy="1296144"/>
          </a:xfrm>
          <a:prstGeom prst="upArrow">
            <a:avLst>
              <a:gd name="adj1" fmla="val 40518"/>
              <a:gd name="adj2" fmla="val 59483"/>
            </a:avLst>
          </a:prstGeom>
          <a:solidFill>
            <a:schemeClr val="bg1"/>
          </a:solid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3296405" y="1131590"/>
            <a:ext cx="5740091" cy="1569660"/>
          </a:xfrm>
          <a:prstGeom prst="rect">
            <a:avLst/>
          </a:prstGeom>
          <a:noFill/>
          <a:ln>
            <a:noFill/>
          </a:ln>
        </p:spPr>
        <p:txBody>
          <a:bodyPr wrap="square">
            <a:spAutoFit/>
          </a:bodyPr>
          <a:lstStyle/>
          <a:p>
            <a:pPr algn="ctr"/>
            <a:r>
              <a:rPr lang="en-US" sz="9600" b="1" dirty="0" err="1" smtClean="0">
                <a:solidFill>
                  <a:srgbClr val="FF0000"/>
                </a:solidFill>
                <a:latin typeface="Minion Pro"/>
                <a:cs typeface="Minion Pro"/>
              </a:rPr>
              <a:t>διδάσκων</a:t>
            </a:r>
            <a:r>
              <a:rPr lang="en-US" sz="9600" b="1" dirty="0" smtClean="0">
                <a:solidFill>
                  <a:srgbClr val="FF0000"/>
                </a:solidFill>
                <a:latin typeface="Minion Pro"/>
                <a:cs typeface="Minion Pro"/>
              </a:rPr>
              <a:t> </a:t>
            </a:r>
            <a:endParaRPr lang="en-US" sz="9600" b="1" dirty="0">
              <a:solidFill>
                <a:srgbClr val="FF0000"/>
              </a:solidFill>
              <a:latin typeface="Minion Pro"/>
              <a:cs typeface="Minion Pro"/>
            </a:endParaRPr>
          </a:p>
        </p:txBody>
      </p:sp>
      <p:sp>
        <p:nvSpPr>
          <p:cNvPr id="3" name="Rectangle 2"/>
          <p:cNvSpPr/>
          <p:nvPr/>
        </p:nvSpPr>
        <p:spPr>
          <a:xfrm>
            <a:off x="2411760" y="1074098"/>
            <a:ext cx="895014" cy="1569660"/>
          </a:xfrm>
          <a:prstGeom prst="rect">
            <a:avLst/>
          </a:prstGeom>
        </p:spPr>
        <p:txBody>
          <a:bodyPr wrap="none">
            <a:spAutoFit/>
          </a:bodyPr>
          <a:lstStyle/>
          <a:p>
            <a:r>
              <a:rPr lang="en-US" sz="9600" b="1" dirty="0">
                <a:solidFill>
                  <a:srgbClr val="FF0000"/>
                </a:solidFill>
                <a:latin typeface="Minion Pro"/>
                <a:cs typeface="Minion Pro"/>
              </a:rPr>
              <a:t>+</a:t>
            </a:r>
            <a:endParaRPr lang="en-US" sz="9600" dirty="0"/>
          </a:p>
        </p:txBody>
      </p:sp>
    </p:spTree>
    <p:extLst>
      <p:ext uri="{BB962C8B-B14F-4D97-AF65-F5344CB8AC3E}">
        <p14:creationId xmlns:p14="http://schemas.microsoft.com/office/powerpoint/2010/main" val="22480425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94838114"/>
              </p:ext>
            </p:extLst>
          </p:nvPr>
        </p:nvGraphicFramePr>
        <p:xfrm>
          <a:off x="395537" y="1347614"/>
          <a:ext cx="8496944" cy="2595880"/>
        </p:xfrm>
        <a:graphic>
          <a:graphicData uri="http://schemas.openxmlformats.org/drawingml/2006/table">
            <a:tbl>
              <a:tblPr firstRow="1" bandRow="1">
                <a:tableStyleId>{46F890A9-2807-4EBB-B81D-B2AA78EC7F39}</a:tableStyleId>
              </a:tblPr>
              <a:tblGrid>
                <a:gridCol w="1152127"/>
                <a:gridCol w="1800200"/>
                <a:gridCol w="216024"/>
                <a:gridCol w="1944216"/>
                <a:gridCol w="216024"/>
                <a:gridCol w="3168353"/>
              </a:tblGrid>
              <a:tr h="370840">
                <a:tc>
                  <a:txBody>
                    <a:bodyPr/>
                    <a:lstStyle/>
                    <a:p>
                      <a:pPr marL="0" marR="0" algn="ctr">
                        <a:spcBef>
                          <a:spcPts val="0"/>
                        </a:spcBef>
                        <a:spcAft>
                          <a:spcPts val="0"/>
                        </a:spcAft>
                      </a:pPr>
                      <a:r>
                        <a:rPr lang="es-MX" sz="1600" dirty="0">
                          <a:effectLst/>
                          <a:latin typeface="Minion Pro"/>
                          <a:cs typeface="Minion Pro"/>
                        </a:rPr>
                        <a:t>Aspecto</a:t>
                      </a:r>
                      <a:endParaRPr lang="en-US" sz="1600" dirty="0">
                        <a:effectLst/>
                        <a:latin typeface="Minion Pro"/>
                        <a:ea typeface="Times New Roman"/>
                        <a:cs typeface="Minion Pro"/>
                      </a:endParaRPr>
                    </a:p>
                  </a:txBody>
                  <a:tcPr marL="44450" marR="44450" marT="0" marB="0" anchor="ctr">
                    <a:lnL w="28575"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dirty="0" smtClean="0">
                          <a:effectLst/>
                          <a:latin typeface="Minion Pro"/>
                          <a:cs typeface="Minion Pro"/>
                        </a:rPr>
                        <a:t>Forma </a:t>
                      </a:r>
                      <a:r>
                        <a:rPr lang="es-MX" sz="1600" dirty="0">
                          <a:effectLst/>
                          <a:latin typeface="Minion Pro"/>
                          <a:cs typeface="Minion Pro"/>
                        </a:rPr>
                        <a:t>finita de εἰμί</a:t>
                      </a:r>
                      <a:endParaRPr lang="en-US" sz="1600" dirty="0">
                        <a:effectLst/>
                        <a:latin typeface="Minion Pro"/>
                        <a:ea typeface="Times New Roman"/>
                        <a:cs typeface="Minion Pro"/>
                      </a:endParaRPr>
                    </a:p>
                  </a:txBody>
                  <a:tcPr marL="44450" marR="44450" marT="0" marB="0"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dirty="0">
                          <a:effectLst/>
                          <a:latin typeface="Minion Pro"/>
                          <a:cs typeface="Minion Pro"/>
                        </a:rPr>
                        <a:t>+</a:t>
                      </a:r>
                      <a:endParaRPr lang="en-US" sz="1600" dirty="0">
                        <a:effectLst/>
                        <a:latin typeface="Minion Pro"/>
                        <a:ea typeface="Times New Roman"/>
                        <a:cs typeface="Minion Pro"/>
                      </a:endParaRPr>
                    </a:p>
                  </a:txBody>
                  <a:tcPr marL="44450" marR="44450" marT="0" marB="0"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dirty="0" smtClean="0">
                          <a:effectLst/>
                          <a:latin typeface="Minion Pro"/>
                          <a:cs typeface="Minion Pro"/>
                        </a:rPr>
                        <a:t>Tiempo </a:t>
                      </a:r>
                      <a:r>
                        <a:rPr lang="es-MX" sz="1600" dirty="0">
                          <a:effectLst/>
                          <a:latin typeface="Minion Pro"/>
                          <a:cs typeface="Minion Pro"/>
                        </a:rPr>
                        <a:t>del participio</a:t>
                      </a:r>
                      <a:endParaRPr lang="en-US" sz="1600" dirty="0">
                        <a:effectLst/>
                        <a:latin typeface="Minion Pro"/>
                        <a:ea typeface="Times New Roman"/>
                        <a:cs typeface="Minion Pro"/>
                      </a:endParaRPr>
                    </a:p>
                  </a:txBody>
                  <a:tcPr marL="44450" marR="44450" marT="0" marB="0"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dirty="0">
                          <a:effectLst/>
                          <a:latin typeface="Minion Pro"/>
                          <a:cs typeface="Minion Pro"/>
                        </a:rPr>
                        <a:t>=</a:t>
                      </a:r>
                      <a:endParaRPr lang="en-US" sz="1600" dirty="0">
                        <a:effectLst/>
                        <a:latin typeface="Minion Pro"/>
                        <a:ea typeface="Times New Roman"/>
                        <a:cs typeface="Minion Pro"/>
                      </a:endParaRPr>
                    </a:p>
                  </a:txBody>
                  <a:tcPr marL="44450" marR="44450" marT="0" marB="0" anchor="ct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dirty="0" smtClean="0">
                          <a:effectLst/>
                          <a:latin typeface="Minion Pro"/>
                          <a:cs typeface="Minion Pro"/>
                        </a:rPr>
                        <a:t>Tiempo </a:t>
                      </a:r>
                      <a:r>
                        <a:rPr lang="es-MX" sz="1600" dirty="0">
                          <a:effectLst/>
                          <a:latin typeface="Minion Pro"/>
                          <a:cs typeface="Minion Pro"/>
                        </a:rPr>
                        <a:t>equivalente finito del verbo</a:t>
                      </a:r>
                      <a:endParaRPr lang="en-US" sz="1600" dirty="0">
                        <a:effectLst/>
                        <a:latin typeface="Minion Pro"/>
                        <a:ea typeface="Times New Roman"/>
                        <a:cs typeface="Minion Pro"/>
                      </a:endParaRPr>
                    </a:p>
                  </a:txBody>
                  <a:tcPr marL="44450" marR="44450" marT="0" marB="0" anchor="ctr">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70840">
                <a:tc>
                  <a:txBody>
                    <a:bodyPr/>
                    <a:lstStyle/>
                    <a:p>
                      <a:pPr marL="0" marR="0" algn="ctr">
                        <a:spcBef>
                          <a:spcPts val="0"/>
                        </a:spcBef>
                        <a:spcAft>
                          <a:spcPts val="0"/>
                        </a:spcAft>
                      </a:pPr>
                      <a:r>
                        <a:rPr lang="es-MX" sz="1600" dirty="0">
                          <a:effectLst/>
                          <a:latin typeface="Minion Pro"/>
                          <a:cs typeface="Minion Pro"/>
                        </a:rPr>
                        <a:t>Imperfectivo</a:t>
                      </a:r>
                      <a:endParaRPr lang="en-US" sz="1600" dirty="0">
                        <a:effectLst/>
                        <a:latin typeface="Minion Pro"/>
                        <a:ea typeface="Times New Roman"/>
                        <a:cs typeface="Minion Pro"/>
                      </a:endParaRPr>
                    </a:p>
                  </a:txBody>
                  <a:tcPr marL="44450" marR="44450" marT="0" marB="0" anchor="ctr">
                    <a:lnL w="28575"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s-MX" sz="1600" dirty="0">
                          <a:effectLst/>
                          <a:latin typeface="Minion Pro"/>
                          <a:cs typeface="Minion Pro"/>
                        </a:rPr>
                        <a:t>Presente</a:t>
                      </a:r>
                      <a:endParaRPr lang="en-US" sz="1600" dirty="0">
                        <a:effectLst/>
                        <a:latin typeface="Minion Pro"/>
                        <a:ea typeface="Times New Roman"/>
                        <a:cs typeface="Minion Pro"/>
                      </a:endParaRPr>
                    </a:p>
                  </a:txBody>
                  <a:tcPr marL="44450" marR="4445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s-MX" sz="1600">
                          <a:effectLst/>
                          <a:latin typeface="Minion Pro"/>
                          <a:cs typeface="Minion Pro"/>
                        </a:rPr>
                        <a:t>+</a:t>
                      </a:r>
                      <a:endParaRPr lang="en-US" sz="1600">
                        <a:effectLst/>
                        <a:latin typeface="Minion Pro"/>
                        <a:ea typeface="Times New Roman"/>
                        <a:cs typeface="Minion Pro"/>
                      </a:endParaRPr>
                    </a:p>
                  </a:txBody>
                  <a:tcPr marL="44450" marR="4445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s-MX" sz="1600">
                          <a:effectLst/>
                          <a:latin typeface="Minion Pro"/>
                          <a:cs typeface="Minion Pro"/>
                        </a:rPr>
                        <a:t>Presente</a:t>
                      </a:r>
                      <a:endParaRPr lang="en-US" sz="1600">
                        <a:effectLst/>
                        <a:latin typeface="Minion Pro"/>
                        <a:ea typeface="Times New Roman"/>
                        <a:cs typeface="Minion Pro"/>
                      </a:endParaRPr>
                    </a:p>
                  </a:txBody>
                  <a:tcPr marL="44450" marR="4445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s-MX" sz="1600">
                          <a:effectLst/>
                          <a:latin typeface="Minion Pro"/>
                          <a:cs typeface="Minion Pro"/>
                        </a:rPr>
                        <a:t>=</a:t>
                      </a:r>
                      <a:endParaRPr lang="en-US" sz="1600">
                        <a:effectLst/>
                        <a:latin typeface="Minion Pro"/>
                        <a:ea typeface="Times New Roman"/>
                        <a:cs typeface="Minion Pro"/>
                      </a:endParaRPr>
                    </a:p>
                  </a:txBody>
                  <a:tcPr marL="44450" marR="4445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s-MX" sz="1600" dirty="0">
                          <a:effectLst/>
                          <a:latin typeface="Minion Pro"/>
                          <a:cs typeface="Minion Pro"/>
                        </a:rPr>
                        <a:t>Presente </a:t>
                      </a:r>
                      <a:endParaRPr lang="en-US" sz="1600" dirty="0">
                        <a:effectLst/>
                        <a:latin typeface="Minion Pro"/>
                        <a:ea typeface="Times New Roman"/>
                        <a:cs typeface="Minion Pro"/>
                      </a:endParaRPr>
                    </a:p>
                  </a:txBody>
                  <a:tcPr marL="44450" marR="44450" marT="0" marB="0" anchor="ctr">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tcPr>
                </a:tc>
              </a:tr>
              <a:tr h="370840">
                <a:tc>
                  <a:txBody>
                    <a:bodyPr/>
                    <a:lstStyle/>
                    <a:p>
                      <a:pPr marL="0" marR="0" algn="ctr">
                        <a:spcBef>
                          <a:spcPts val="0"/>
                        </a:spcBef>
                        <a:spcAft>
                          <a:spcPts val="0"/>
                        </a:spcAft>
                      </a:pPr>
                      <a:r>
                        <a:rPr lang="es-MX" sz="1600">
                          <a:effectLst/>
                          <a:latin typeface="Minion Pro"/>
                          <a:cs typeface="Minion Pro"/>
                        </a:rPr>
                        <a:t>Imperfectivo</a:t>
                      </a:r>
                      <a:endParaRPr lang="en-US" sz="1600">
                        <a:effectLst/>
                        <a:latin typeface="Minion Pro"/>
                        <a:ea typeface="Times New Roman"/>
                        <a:cs typeface="Minion Pro"/>
                      </a:endParaRPr>
                    </a:p>
                  </a:txBody>
                  <a:tcPr marL="44450" marR="44450" marT="0" marB="0" anchor="ctr">
                    <a:lnL w="28575" cap="flat" cmpd="sng" algn="ctr">
                      <a:solidFill>
                        <a:scrgbClr r="0" g="0" b="0"/>
                      </a:solidFill>
                      <a:prstDash val="solid"/>
                      <a:round/>
                      <a:headEnd type="none" w="med" len="med"/>
                      <a:tailEnd type="none" w="med" len="med"/>
                    </a:lnL>
                  </a:tcPr>
                </a:tc>
                <a:tc>
                  <a:txBody>
                    <a:bodyPr/>
                    <a:lstStyle/>
                    <a:p>
                      <a:pPr marL="0" marR="0" algn="ctr">
                        <a:spcBef>
                          <a:spcPts val="0"/>
                        </a:spcBef>
                        <a:spcAft>
                          <a:spcPts val="0"/>
                        </a:spcAft>
                      </a:pPr>
                      <a:r>
                        <a:rPr lang="es-MX" sz="1600">
                          <a:effectLst/>
                          <a:latin typeface="Minion Pro"/>
                          <a:cs typeface="Minion Pro"/>
                        </a:rPr>
                        <a:t>Imperfecto</a:t>
                      </a:r>
                      <a:endParaRPr lang="en-US" sz="1600">
                        <a:effectLst/>
                        <a:latin typeface="Minion Pro"/>
                        <a:ea typeface="Times New Roman"/>
                        <a:cs typeface="Minion Pro"/>
                      </a:endParaRPr>
                    </a:p>
                  </a:txBody>
                  <a:tcPr marL="44450" marR="44450" marT="0" marB="0" anchor="ctr"/>
                </a:tc>
                <a:tc>
                  <a:txBody>
                    <a:bodyPr/>
                    <a:lstStyle/>
                    <a:p>
                      <a:pPr marL="0" marR="0" algn="ctr">
                        <a:spcBef>
                          <a:spcPts val="0"/>
                        </a:spcBef>
                        <a:spcAft>
                          <a:spcPts val="0"/>
                        </a:spcAft>
                      </a:pPr>
                      <a:r>
                        <a:rPr lang="es-MX" sz="1600">
                          <a:effectLst/>
                          <a:latin typeface="Minion Pro"/>
                          <a:cs typeface="Minion Pro"/>
                        </a:rPr>
                        <a:t>+</a:t>
                      </a:r>
                      <a:endParaRPr lang="en-US" sz="1600">
                        <a:effectLst/>
                        <a:latin typeface="Minion Pro"/>
                        <a:ea typeface="Times New Roman"/>
                        <a:cs typeface="Minion Pro"/>
                      </a:endParaRPr>
                    </a:p>
                  </a:txBody>
                  <a:tcPr marL="44450" marR="44450" marT="0" marB="0" anchor="ctr"/>
                </a:tc>
                <a:tc>
                  <a:txBody>
                    <a:bodyPr/>
                    <a:lstStyle/>
                    <a:p>
                      <a:pPr marL="0" marR="0" algn="ctr">
                        <a:spcBef>
                          <a:spcPts val="0"/>
                        </a:spcBef>
                        <a:spcAft>
                          <a:spcPts val="0"/>
                        </a:spcAft>
                      </a:pPr>
                      <a:r>
                        <a:rPr lang="es-MX" sz="1600">
                          <a:effectLst/>
                          <a:latin typeface="Minion Pro"/>
                          <a:cs typeface="Minion Pro"/>
                        </a:rPr>
                        <a:t>Presente</a:t>
                      </a:r>
                      <a:endParaRPr lang="en-US" sz="1600">
                        <a:effectLst/>
                        <a:latin typeface="Minion Pro"/>
                        <a:ea typeface="Times New Roman"/>
                        <a:cs typeface="Minion Pro"/>
                      </a:endParaRPr>
                    </a:p>
                  </a:txBody>
                  <a:tcPr marL="44450" marR="44450" marT="0" marB="0" anchor="ctr"/>
                </a:tc>
                <a:tc>
                  <a:txBody>
                    <a:bodyPr/>
                    <a:lstStyle/>
                    <a:p>
                      <a:pPr marL="0" marR="0" algn="ctr">
                        <a:spcBef>
                          <a:spcPts val="0"/>
                        </a:spcBef>
                        <a:spcAft>
                          <a:spcPts val="0"/>
                        </a:spcAft>
                      </a:pPr>
                      <a:r>
                        <a:rPr lang="es-MX" sz="1600">
                          <a:effectLst/>
                          <a:latin typeface="Minion Pro"/>
                          <a:cs typeface="Minion Pro"/>
                        </a:rPr>
                        <a:t>=</a:t>
                      </a:r>
                      <a:endParaRPr lang="en-US" sz="1600">
                        <a:effectLst/>
                        <a:latin typeface="Minion Pro"/>
                        <a:ea typeface="Times New Roman"/>
                        <a:cs typeface="Minion Pro"/>
                      </a:endParaRPr>
                    </a:p>
                  </a:txBody>
                  <a:tcPr marL="44450" marR="44450" marT="0" marB="0" anchor="ctr"/>
                </a:tc>
                <a:tc>
                  <a:txBody>
                    <a:bodyPr/>
                    <a:lstStyle/>
                    <a:p>
                      <a:pPr marL="0" marR="0" algn="ctr">
                        <a:spcBef>
                          <a:spcPts val="0"/>
                        </a:spcBef>
                        <a:spcAft>
                          <a:spcPts val="0"/>
                        </a:spcAft>
                      </a:pPr>
                      <a:r>
                        <a:rPr lang="es-MX" sz="1600" dirty="0">
                          <a:effectLst/>
                          <a:latin typeface="Minion Pro"/>
                          <a:cs typeface="Minion Pro"/>
                        </a:rPr>
                        <a:t>Imperfecto </a:t>
                      </a:r>
                      <a:endParaRPr lang="en-US" sz="1600" dirty="0">
                        <a:effectLst/>
                        <a:latin typeface="Minion Pro"/>
                        <a:ea typeface="Times New Roman"/>
                        <a:cs typeface="Minion Pro"/>
                      </a:endParaRPr>
                    </a:p>
                  </a:txBody>
                  <a:tcPr marL="44450" marR="44450" marT="0" marB="0" anchor="ctr">
                    <a:lnR w="28575" cap="flat" cmpd="sng" algn="ctr">
                      <a:solidFill>
                        <a:scrgbClr r="0" g="0" b="0"/>
                      </a:solidFill>
                      <a:prstDash val="solid"/>
                      <a:round/>
                      <a:headEnd type="none" w="med" len="med"/>
                      <a:tailEnd type="none" w="med" len="med"/>
                    </a:lnR>
                  </a:tcPr>
                </a:tc>
              </a:tr>
              <a:tr h="370840">
                <a:tc>
                  <a:txBody>
                    <a:bodyPr/>
                    <a:lstStyle/>
                    <a:p>
                      <a:pPr marL="0" marR="0" algn="ctr">
                        <a:spcBef>
                          <a:spcPts val="0"/>
                        </a:spcBef>
                        <a:spcAft>
                          <a:spcPts val="0"/>
                        </a:spcAft>
                      </a:pPr>
                      <a:r>
                        <a:rPr lang="es-MX" sz="1600">
                          <a:effectLst/>
                          <a:latin typeface="Minion Pro"/>
                          <a:cs typeface="Minion Pro"/>
                        </a:rPr>
                        <a:t>Imperfectivo</a:t>
                      </a:r>
                      <a:endParaRPr lang="en-US" sz="1600">
                        <a:effectLst/>
                        <a:latin typeface="Minion Pro"/>
                        <a:ea typeface="Times New Roman"/>
                        <a:cs typeface="Minion Pro"/>
                      </a:endParaRPr>
                    </a:p>
                  </a:txBody>
                  <a:tcPr marL="44450" marR="44450" marT="0" marB="0" anchor="ctr">
                    <a:lnL w="28575"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dirty="0">
                          <a:effectLst/>
                          <a:latin typeface="Minion Pro"/>
                          <a:cs typeface="Minion Pro"/>
                        </a:rPr>
                        <a:t>Futuro</a:t>
                      </a:r>
                      <a:endParaRPr lang="en-US" sz="1600" dirty="0">
                        <a:effectLst/>
                        <a:latin typeface="Minion Pro"/>
                        <a:ea typeface="Times New Roman"/>
                        <a:cs typeface="Minion Pro"/>
                      </a:endParaRPr>
                    </a:p>
                  </a:txBody>
                  <a:tcPr marL="44450" marR="4445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a:effectLst/>
                          <a:latin typeface="Minion Pro"/>
                          <a:cs typeface="Minion Pro"/>
                        </a:rPr>
                        <a:t>+</a:t>
                      </a:r>
                      <a:endParaRPr lang="en-US" sz="1600">
                        <a:effectLst/>
                        <a:latin typeface="Minion Pro"/>
                        <a:ea typeface="Times New Roman"/>
                        <a:cs typeface="Minion Pro"/>
                      </a:endParaRPr>
                    </a:p>
                  </a:txBody>
                  <a:tcPr marL="44450" marR="4445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a:effectLst/>
                          <a:latin typeface="Minion Pro"/>
                          <a:cs typeface="Minion Pro"/>
                        </a:rPr>
                        <a:t>Presente</a:t>
                      </a:r>
                      <a:endParaRPr lang="en-US" sz="1600">
                        <a:effectLst/>
                        <a:latin typeface="Minion Pro"/>
                        <a:ea typeface="Times New Roman"/>
                        <a:cs typeface="Minion Pro"/>
                      </a:endParaRPr>
                    </a:p>
                  </a:txBody>
                  <a:tcPr marL="44450" marR="4445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a:effectLst/>
                          <a:latin typeface="Minion Pro"/>
                          <a:cs typeface="Minion Pro"/>
                        </a:rPr>
                        <a:t>=</a:t>
                      </a:r>
                      <a:endParaRPr lang="en-US" sz="1600">
                        <a:effectLst/>
                        <a:latin typeface="Minion Pro"/>
                        <a:ea typeface="Times New Roman"/>
                        <a:cs typeface="Minion Pro"/>
                      </a:endParaRPr>
                    </a:p>
                  </a:txBody>
                  <a:tcPr marL="44450" marR="4445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dirty="0">
                          <a:effectLst/>
                          <a:latin typeface="Minion Pro"/>
                          <a:cs typeface="Minion Pro"/>
                        </a:rPr>
                        <a:t>Futuro </a:t>
                      </a:r>
                      <a:endParaRPr lang="en-US" sz="1600" dirty="0">
                        <a:effectLst/>
                        <a:latin typeface="Minion Pro"/>
                        <a:ea typeface="Times New Roman"/>
                        <a:cs typeface="Minion Pro"/>
                      </a:endParaRPr>
                    </a:p>
                  </a:txBody>
                  <a:tcPr marL="44450" marR="44450" marT="0" marB="0" anchor="ctr">
                    <a:lnR w="28575"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r>
              <a:tr h="370840">
                <a:tc>
                  <a:txBody>
                    <a:bodyPr/>
                    <a:lstStyle/>
                    <a:p>
                      <a:pPr marL="0" marR="0" algn="ctr">
                        <a:spcBef>
                          <a:spcPts val="0"/>
                        </a:spcBef>
                        <a:spcAft>
                          <a:spcPts val="0"/>
                        </a:spcAft>
                      </a:pPr>
                      <a:r>
                        <a:rPr lang="es-MX" sz="1600">
                          <a:effectLst/>
                          <a:latin typeface="Minion Pro"/>
                          <a:cs typeface="Minion Pro"/>
                        </a:rPr>
                        <a:t>Estativo</a:t>
                      </a:r>
                      <a:endParaRPr lang="en-US" sz="1600">
                        <a:effectLst/>
                        <a:latin typeface="Minion Pro"/>
                        <a:ea typeface="Times New Roman"/>
                        <a:cs typeface="Minion Pro"/>
                      </a:endParaRPr>
                    </a:p>
                  </a:txBody>
                  <a:tcPr marL="44450" marR="44450" marT="0" marB="0" anchor="ctr">
                    <a:lnL w="28575"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s-MX" sz="1600">
                          <a:effectLst/>
                          <a:latin typeface="Minion Pro"/>
                          <a:cs typeface="Minion Pro"/>
                        </a:rPr>
                        <a:t>Presente</a:t>
                      </a:r>
                      <a:endParaRPr lang="en-US" sz="1600">
                        <a:effectLst/>
                        <a:latin typeface="Minion Pro"/>
                        <a:ea typeface="Times New Roman"/>
                        <a:cs typeface="Minion Pro"/>
                      </a:endParaRPr>
                    </a:p>
                  </a:txBody>
                  <a:tcPr marL="44450" marR="4445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s-MX" sz="1600">
                          <a:effectLst/>
                          <a:latin typeface="Minion Pro"/>
                          <a:cs typeface="Minion Pro"/>
                        </a:rPr>
                        <a:t>+</a:t>
                      </a:r>
                      <a:endParaRPr lang="en-US" sz="1600">
                        <a:effectLst/>
                        <a:latin typeface="Minion Pro"/>
                        <a:ea typeface="Times New Roman"/>
                        <a:cs typeface="Minion Pro"/>
                      </a:endParaRPr>
                    </a:p>
                  </a:txBody>
                  <a:tcPr marL="44450" marR="4445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s-MX" sz="1600">
                          <a:effectLst/>
                          <a:latin typeface="Minion Pro"/>
                          <a:cs typeface="Minion Pro"/>
                        </a:rPr>
                        <a:t>Perfecto</a:t>
                      </a:r>
                      <a:endParaRPr lang="en-US" sz="1600">
                        <a:effectLst/>
                        <a:latin typeface="Minion Pro"/>
                        <a:ea typeface="Times New Roman"/>
                        <a:cs typeface="Minion Pro"/>
                      </a:endParaRPr>
                    </a:p>
                  </a:txBody>
                  <a:tcPr marL="44450" marR="4445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s-MX" sz="1600">
                          <a:effectLst/>
                          <a:latin typeface="Minion Pro"/>
                          <a:cs typeface="Minion Pro"/>
                        </a:rPr>
                        <a:t>=</a:t>
                      </a:r>
                      <a:endParaRPr lang="en-US" sz="1600">
                        <a:effectLst/>
                        <a:latin typeface="Minion Pro"/>
                        <a:ea typeface="Times New Roman"/>
                        <a:cs typeface="Minion Pro"/>
                      </a:endParaRPr>
                    </a:p>
                  </a:txBody>
                  <a:tcPr marL="44450" marR="44450" marT="0" marB="0" anchor="ctr">
                    <a:lnT w="28575"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s-MX" sz="1600" dirty="0">
                          <a:effectLst/>
                          <a:latin typeface="Minion Pro"/>
                          <a:cs typeface="Minion Pro"/>
                        </a:rPr>
                        <a:t>Perfecto</a:t>
                      </a:r>
                      <a:endParaRPr lang="en-US" sz="1600" dirty="0">
                        <a:effectLst/>
                        <a:latin typeface="Minion Pro"/>
                        <a:ea typeface="Times New Roman"/>
                        <a:cs typeface="Minion Pro"/>
                      </a:endParaRPr>
                    </a:p>
                  </a:txBody>
                  <a:tcPr marL="44450" marR="44450" marT="0" marB="0" anchor="ctr">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tcPr>
                </a:tc>
              </a:tr>
              <a:tr h="370840">
                <a:tc>
                  <a:txBody>
                    <a:bodyPr/>
                    <a:lstStyle/>
                    <a:p>
                      <a:pPr marL="0" marR="0" algn="ctr">
                        <a:spcBef>
                          <a:spcPts val="0"/>
                        </a:spcBef>
                        <a:spcAft>
                          <a:spcPts val="0"/>
                        </a:spcAft>
                      </a:pPr>
                      <a:r>
                        <a:rPr lang="es-MX" sz="1600">
                          <a:effectLst/>
                          <a:latin typeface="Minion Pro"/>
                          <a:cs typeface="Minion Pro"/>
                        </a:rPr>
                        <a:t>Estativo</a:t>
                      </a:r>
                      <a:endParaRPr lang="en-US" sz="1600">
                        <a:effectLst/>
                        <a:latin typeface="Minion Pro"/>
                        <a:ea typeface="Times New Roman"/>
                        <a:cs typeface="Minion Pro"/>
                      </a:endParaRPr>
                    </a:p>
                  </a:txBody>
                  <a:tcPr marL="44450" marR="44450" marT="0" marB="0" anchor="ctr">
                    <a:lnL w="28575" cap="flat" cmpd="sng" algn="ctr">
                      <a:solidFill>
                        <a:scrgbClr r="0" g="0" b="0"/>
                      </a:solidFill>
                      <a:prstDash val="solid"/>
                      <a:round/>
                      <a:headEnd type="none" w="med" len="med"/>
                      <a:tailEnd type="none" w="med" len="med"/>
                    </a:lnL>
                  </a:tcPr>
                </a:tc>
                <a:tc>
                  <a:txBody>
                    <a:bodyPr/>
                    <a:lstStyle/>
                    <a:p>
                      <a:pPr marL="0" marR="0" algn="ctr">
                        <a:spcBef>
                          <a:spcPts val="0"/>
                        </a:spcBef>
                        <a:spcAft>
                          <a:spcPts val="0"/>
                        </a:spcAft>
                      </a:pPr>
                      <a:r>
                        <a:rPr lang="es-MX" sz="1600">
                          <a:effectLst/>
                          <a:latin typeface="Minion Pro"/>
                          <a:cs typeface="Minion Pro"/>
                        </a:rPr>
                        <a:t>Imperfecto</a:t>
                      </a:r>
                      <a:endParaRPr lang="en-US" sz="1600">
                        <a:effectLst/>
                        <a:latin typeface="Minion Pro"/>
                        <a:ea typeface="Times New Roman"/>
                        <a:cs typeface="Minion Pro"/>
                      </a:endParaRPr>
                    </a:p>
                  </a:txBody>
                  <a:tcPr marL="44450" marR="44450" marT="0" marB="0" anchor="ctr"/>
                </a:tc>
                <a:tc>
                  <a:txBody>
                    <a:bodyPr/>
                    <a:lstStyle/>
                    <a:p>
                      <a:pPr marL="0" marR="0" algn="ctr">
                        <a:spcBef>
                          <a:spcPts val="0"/>
                        </a:spcBef>
                        <a:spcAft>
                          <a:spcPts val="0"/>
                        </a:spcAft>
                      </a:pPr>
                      <a:r>
                        <a:rPr lang="es-MX" sz="1600">
                          <a:effectLst/>
                          <a:latin typeface="Minion Pro"/>
                          <a:cs typeface="Minion Pro"/>
                        </a:rPr>
                        <a:t>+</a:t>
                      </a:r>
                      <a:endParaRPr lang="en-US" sz="1600">
                        <a:effectLst/>
                        <a:latin typeface="Minion Pro"/>
                        <a:ea typeface="Times New Roman"/>
                        <a:cs typeface="Minion Pro"/>
                      </a:endParaRPr>
                    </a:p>
                  </a:txBody>
                  <a:tcPr marL="44450" marR="44450" marT="0" marB="0" anchor="ctr"/>
                </a:tc>
                <a:tc>
                  <a:txBody>
                    <a:bodyPr/>
                    <a:lstStyle/>
                    <a:p>
                      <a:pPr marL="0" marR="0" algn="ctr">
                        <a:spcBef>
                          <a:spcPts val="0"/>
                        </a:spcBef>
                        <a:spcAft>
                          <a:spcPts val="0"/>
                        </a:spcAft>
                      </a:pPr>
                      <a:r>
                        <a:rPr lang="es-MX" sz="1600">
                          <a:effectLst/>
                          <a:latin typeface="Minion Pro"/>
                          <a:cs typeface="Minion Pro"/>
                        </a:rPr>
                        <a:t>Perfecto</a:t>
                      </a:r>
                      <a:endParaRPr lang="en-US" sz="1600">
                        <a:effectLst/>
                        <a:latin typeface="Minion Pro"/>
                        <a:ea typeface="Times New Roman"/>
                        <a:cs typeface="Minion Pro"/>
                      </a:endParaRPr>
                    </a:p>
                  </a:txBody>
                  <a:tcPr marL="44450" marR="44450" marT="0" marB="0" anchor="ctr"/>
                </a:tc>
                <a:tc>
                  <a:txBody>
                    <a:bodyPr/>
                    <a:lstStyle/>
                    <a:p>
                      <a:pPr marL="0" marR="0" algn="ctr">
                        <a:spcBef>
                          <a:spcPts val="0"/>
                        </a:spcBef>
                        <a:spcAft>
                          <a:spcPts val="0"/>
                        </a:spcAft>
                      </a:pPr>
                      <a:r>
                        <a:rPr lang="es-MX" sz="1600">
                          <a:effectLst/>
                          <a:latin typeface="Minion Pro"/>
                          <a:cs typeface="Minion Pro"/>
                        </a:rPr>
                        <a:t>=</a:t>
                      </a:r>
                      <a:endParaRPr lang="en-US" sz="1600">
                        <a:effectLst/>
                        <a:latin typeface="Minion Pro"/>
                        <a:ea typeface="Times New Roman"/>
                        <a:cs typeface="Minion Pro"/>
                      </a:endParaRPr>
                    </a:p>
                  </a:txBody>
                  <a:tcPr marL="44450" marR="44450" marT="0" marB="0" anchor="ctr"/>
                </a:tc>
                <a:tc>
                  <a:txBody>
                    <a:bodyPr/>
                    <a:lstStyle/>
                    <a:p>
                      <a:pPr marL="0" marR="0" algn="ctr">
                        <a:spcBef>
                          <a:spcPts val="0"/>
                        </a:spcBef>
                        <a:spcAft>
                          <a:spcPts val="0"/>
                        </a:spcAft>
                      </a:pPr>
                      <a:r>
                        <a:rPr lang="es-MX" sz="1600" dirty="0">
                          <a:effectLst/>
                          <a:latin typeface="Minion Pro"/>
                          <a:cs typeface="Minion Pro"/>
                        </a:rPr>
                        <a:t>Pluscuamperfecto</a:t>
                      </a:r>
                      <a:endParaRPr lang="en-US" sz="1600" dirty="0">
                        <a:effectLst/>
                        <a:latin typeface="Minion Pro"/>
                        <a:ea typeface="Times New Roman"/>
                        <a:cs typeface="Minion Pro"/>
                      </a:endParaRPr>
                    </a:p>
                  </a:txBody>
                  <a:tcPr marL="44450" marR="44450" marT="0" marB="0" anchor="ctr">
                    <a:lnR w="28575" cap="flat" cmpd="sng" algn="ctr">
                      <a:solidFill>
                        <a:scrgbClr r="0" g="0" b="0"/>
                      </a:solidFill>
                      <a:prstDash val="solid"/>
                      <a:round/>
                      <a:headEnd type="none" w="med" len="med"/>
                      <a:tailEnd type="none" w="med" len="med"/>
                    </a:lnR>
                  </a:tcPr>
                </a:tc>
              </a:tr>
              <a:tr h="370840">
                <a:tc>
                  <a:txBody>
                    <a:bodyPr/>
                    <a:lstStyle/>
                    <a:p>
                      <a:pPr marL="0" marR="0" algn="ctr">
                        <a:spcBef>
                          <a:spcPts val="0"/>
                        </a:spcBef>
                        <a:spcAft>
                          <a:spcPts val="0"/>
                        </a:spcAft>
                      </a:pPr>
                      <a:r>
                        <a:rPr lang="es-MX" sz="1600">
                          <a:effectLst/>
                          <a:latin typeface="Minion Pro"/>
                          <a:cs typeface="Minion Pro"/>
                        </a:rPr>
                        <a:t>Estativo</a:t>
                      </a:r>
                      <a:endParaRPr lang="en-US" sz="1600">
                        <a:effectLst/>
                        <a:latin typeface="Minion Pro"/>
                        <a:ea typeface="Times New Roman"/>
                        <a:cs typeface="Minion Pro"/>
                      </a:endParaRPr>
                    </a:p>
                  </a:txBody>
                  <a:tcPr marL="44450" marR="44450" marT="0" marB="0" anchor="ctr">
                    <a:lnL w="28575"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a:effectLst/>
                          <a:latin typeface="Minion Pro"/>
                          <a:cs typeface="Minion Pro"/>
                        </a:rPr>
                        <a:t>Futuro</a:t>
                      </a:r>
                      <a:endParaRPr lang="en-US" sz="1600">
                        <a:effectLst/>
                        <a:latin typeface="Minion Pro"/>
                        <a:ea typeface="Times New Roman"/>
                        <a:cs typeface="Minion Pro"/>
                      </a:endParaRPr>
                    </a:p>
                  </a:txBody>
                  <a:tcPr marL="44450" marR="4445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a:effectLst/>
                          <a:latin typeface="Minion Pro"/>
                          <a:cs typeface="Minion Pro"/>
                        </a:rPr>
                        <a:t>+</a:t>
                      </a:r>
                      <a:endParaRPr lang="en-US" sz="1600">
                        <a:effectLst/>
                        <a:latin typeface="Minion Pro"/>
                        <a:ea typeface="Times New Roman"/>
                        <a:cs typeface="Minion Pro"/>
                      </a:endParaRPr>
                    </a:p>
                  </a:txBody>
                  <a:tcPr marL="44450" marR="4445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a:effectLst/>
                          <a:latin typeface="Minion Pro"/>
                          <a:cs typeface="Minion Pro"/>
                        </a:rPr>
                        <a:t>Perfecto</a:t>
                      </a:r>
                      <a:endParaRPr lang="en-US" sz="1600">
                        <a:effectLst/>
                        <a:latin typeface="Minion Pro"/>
                        <a:ea typeface="Times New Roman"/>
                        <a:cs typeface="Minion Pro"/>
                      </a:endParaRPr>
                    </a:p>
                  </a:txBody>
                  <a:tcPr marL="44450" marR="4445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a:effectLst/>
                          <a:latin typeface="Minion Pro"/>
                          <a:cs typeface="Minion Pro"/>
                        </a:rPr>
                        <a:t>=</a:t>
                      </a:r>
                      <a:endParaRPr lang="en-US" sz="1600">
                        <a:effectLst/>
                        <a:latin typeface="Minion Pro"/>
                        <a:ea typeface="Times New Roman"/>
                        <a:cs typeface="Minion Pro"/>
                      </a:endParaRPr>
                    </a:p>
                  </a:txBody>
                  <a:tcPr marL="44450" marR="44450" marT="0" marB="0" anchor="ctr">
                    <a:lnB w="28575"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s-MX" sz="1600" dirty="0">
                          <a:effectLst/>
                          <a:latin typeface="Minion Pro"/>
                          <a:cs typeface="Minion Pro"/>
                        </a:rPr>
                        <a:t>Futuro Perfecto</a:t>
                      </a:r>
                      <a:endParaRPr lang="en-US" sz="1600" dirty="0">
                        <a:effectLst/>
                        <a:latin typeface="Minion Pro"/>
                        <a:ea typeface="Times New Roman"/>
                        <a:cs typeface="Minion Pro"/>
                      </a:endParaRPr>
                    </a:p>
                  </a:txBody>
                  <a:tcPr marL="44450" marR="44450" marT="0" marB="0" anchor="ctr">
                    <a:lnR w="28575"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384199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4607" y="724223"/>
            <a:ext cx="8579395" cy="3210455"/>
            <a:chOff x="554853" y="555526"/>
            <a:chExt cx="5189789" cy="3931470"/>
          </a:xfrm>
        </p:grpSpPr>
        <p:sp>
          <p:nvSpPr>
            <p:cNvPr id="15361" name="Rectangle 3"/>
            <p:cNvSpPr>
              <a:spLocks noChangeArrowheads="1"/>
            </p:cNvSpPr>
            <p:nvPr/>
          </p:nvSpPr>
          <p:spPr bwMode="auto">
            <a:xfrm>
              <a:off x="822523" y="2112539"/>
              <a:ext cx="4922119" cy="237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PE" sz="4000" dirty="0" smtClean="0">
                  <a:solidFill>
                    <a:srgbClr val="0000FF"/>
                  </a:solidFill>
                  <a:latin typeface="Minion Pro" charset="0"/>
                  <a:cs typeface="Minion Pro" charset="0"/>
                </a:rPr>
                <a:t>Para reemplazar una forma que desapareció o esta en el proceso de desaparecer</a:t>
              </a:r>
            </a:p>
          </p:txBody>
        </p:sp>
        <p:sp>
          <p:nvSpPr>
            <p:cNvPr id="5" name="Rectangle 4"/>
            <p:cNvSpPr/>
            <p:nvPr/>
          </p:nvSpPr>
          <p:spPr>
            <a:xfrm>
              <a:off x="554853" y="555526"/>
              <a:ext cx="4780220" cy="866865"/>
            </a:xfrm>
            <a:prstGeom prst="rect">
              <a:avLst/>
            </a:prstGeom>
          </p:spPr>
          <p:txBody>
            <a:bodyPr wrap="none">
              <a:spAutoFit/>
            </a:bodyPr>
            <a:lstStyle/>
            <a:p>
              <a:pPr algn="ctr">
                <a:spcBef>
                  <a:spcPct val="50000"/>
                </a:spcBef>
                <a:defRPr/>
              </a:pPr>
              <a:r>
                <a:rPr lang="es-PE" sz="4000" b="1" cap="small" dirty="0" smtClean="0">
                  <a:latin typeface="Cambria"/>
                  <a:cs typeface="Cambria"/>
                </a:rPr>
                <a:t>Tres Usos de la Perífrasis Verbal</a:t>
              </a:r>
              <a:endParaRPr lang="es-PE" sz="4000" b="1" cap="small" dirty="0">
                <a:latin typeface="Cambria"/>
                <a:cs typeface="Cambria"/>
              </a:endParaRPr>
            </a:p>
          </p:txBody>
        </p:sp>
      </p:grpSp>
      <p:sp>
        <p:nvSpPr>
          <p:cNvPr id="6" name="Chevron 5"/>
          <p:cNvSpPr/>
          <p:nvPr/>
        </p:nvSpPr>
        <p:spPr>
          <a:xfrm>
            <a:off x="539552" y="2211710"/>
            <a:ext cx="288032" cy="360040"/>
          </a:xfrm>
          <a:prstGeom prst="chevron">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891752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915566"/>
            <a:ext cx="3240360" cy="923330"/>
          </a:xfrm>
          <a:prstGeom prst="rect">
            <a:avLst/>
          </a:prstGeom>
          <a:noFill/>
        </p:spPr>
        <p:txBody>
          <a:bodyPr wrap="square" rtlCol="0">
            <a:spAutoFit/>
          </a:bodyPr>
          <a:lstStyle/>
          <a:p>
            <a:pPr algn="ctr"/>
            <a:r>
              <a:rPr lang="en-US" sz="5400" b="1" dirty="0" err="1">
                <a:latin typeface="Minion Pro"/>
                <a:cs typeface="Minion Pro"/>
              </a:rPr>
              <a:t>δεδήσετ</a:t>
            </a:r>
            <a:r>
              <a:rPr lang="en-US" sz="5400" b="1" dirty="0">
                <a:latin typeface="Minion Pro"/>
                <a:cs typeface="Minion Pro"/>
              </a:rPr>
              <a:t>α</a:t>
            </a:r>
            <a:r>
              <a:rPr lang="en-US" sz="5400" b="1" dirty="0" err="1">
                <a:latin typeface="Minion Pro"/>
                <a:cs typeface="Minion Pro"/>
              </a:rPr>
              <a:t>ι</a:t>
            </a:r>
            <a:endParaRPr lang="en-US" sz="5400" b="1" dirty="0">
              <a:latin typeface="Minion Pro"/>
              <a:cs typeface="Minion Pro"/>
            </a:endParaRPr>
          </a:p>
        </p:txBody>
      </p:sp>
      <p:sp>
        <p:nvSpPr>
          <p:cNvPr id="7" name="Rectangle 6"/>
          <p:cNvSpPr/>
          <p:nvPr/>
        </p:nvSpPr>
        <p:spPr>
          <a:xfrm>
            <a:off x="6084168" y="1059582"/>
            <a:ext cx="2952328" cy="769441"/>
          </a:xfrm>
          <a:prstGeom prst="rect">
            <a:avLst/>
          </a:prstGeom>
        </p:spPr>
        <p:txBody>
          <a:bodyPr wrap="square">
            <a:spAutoFit/>
          </a:bodyPr>
          <a:lstStyle/>
          <a:p>
            <a:r>
              <a:rPr lang="es-ES_tradnl" sz="4400" b="1" dirty="0" smtClean="0">
                <a:solidFill>
                  <a:srgbClr val="0000FF"/>
                </a:solidFill>
                <a:latin typeface="Minion Pro"/>
                <a:cs typeface="Minion Pro"/>
              </a:rPr>
              <a:t>F-RMI 3S</a:t>
            </a:r>
            <a:endParaRPr lang="pt-BR" sz="5400" b="1" dirty="0" smtClean="0">
              <a:solidFill>
                <a:srgbClr val="0000FF"/>
              </a:solidFill>
              <a:latin typeface="Minion Pro"/>
              <a:cs typeface="Minion Pro"/>
            </a:endParaRPr>
          </a:p>
        </p:txBody>
      </p:sp>
      <p:sp>
        <p:nvSpPr>
          <p:cNvPr id="10" name="Right Arrow 9"/>
          <p:cNvSpPr/>
          <p:nvPr/>
        </p:nvSpPr>
        <p:spPr>
          <a:xfrm>
            <a:off x="5148064" y="1347614"/>
            <a:ext cx="504056" cy="288032"/>
          </a:xfrm>
          <a:prstGeom prst="rightArrow">
            <a:avLst>
              <a:gd name="adj1" fmla="val 50000"/>
              <a:gd name="adj2" fmla="val 66417"/>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4115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915566"/>
            <a:ext cx="3240360" cy="923330"/>
          </a:xfrm>
          <a:prstGeom prst="rect">
            <a:avLst/>
          </a:prstGeom>
          <a:noFill/>
        </p:spPr>
        <p:txBody>
          <a:bodyPr wrap="square" rtlCol="0">
            <a:spAutoFit/>
          </a:bodyPr>
          <a:lstStyle/>
          <a:p>
            <a:pPr algn="ctr"/>
            <a:r>
              <a:rPr lang="en-US" sz="5400" b="1" dirty="0" err="1">
                <a:latin typeface="Minion Pro"/>
                <a:cs typeface="Minion Pro"/>
              </a:rPr>
              <a:t>δεδήσετ</a:t>
            </a:r>
            <a:r>
              <a:rPr lang="en-US" sz="5400" b="1" dirty="0">
                <a:latin typeface="Minion Pro"/>
                <a:cs typeface="Minion Pro"/>
              </a:rPr>
              <a:t>α</a:t>
            </a:r>
            <a:r>
              <a:rPr lang="en-US" sz="5400" b="1" dirty="0" err="1">
                <a:latin typeface="Minion Pro"/>
                <a:cs typeface="Minion Pro"/>
              </a:rPr>
              <a:t>ι</a:t>
            </a:r>
            <a:endParaRPr lang="en-US" sz="5400" b="1" dirty="0">
              <a:latin typeface="Minion Pro"/>
              <a:cs typeface="Minion Pro"/>
            </a:endParaRPr>
          </a:p>
        </p:txBody>
      </p:sp>
      <p:sp>
        <p:nvSpPr>
          <p:cNvPr id="5" name="Chevron 4"/>
          <p:cNvSpPr/>
          <p:nvPr/>
        </p:nvSpPr>
        <p:spPr>
          <a:xfrm rot="5400000">
            <a:off x="2339752" y="2175706"/>
            <a:ext cx="360040" cy="792088"/>
          </a:xfrm>
          <a:prstGeom prst="chevron">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5496" y="3147814"/>
            <a:ext cx="4896544" cy="923330"/>
          </a:xfrm>
          <a:prstGeom prst="rect">
            <a:avLst/>
          </a:prstGeom>
        </p:spPr>
        <p:txBody>
          <a:bodyPr wrap="square">
            <a:spAutoFit/>
          </a:bodyPr>
          <a:lstStyle/>
          <a:p>
            <a:pPr algn="ctr"/>
            <a:r>
              <a:rPr lang="el-GR" sz="5400" b="1" dirty="0" smtClean="0">
                <a:latin typeface="Minion Pro"/>
                <a:cs typeface="Minion Pro"/>
              </a:rPr>
              <a:t>ἔσται δεδεμένον</a:t>
            </a:r>
            <a:endParaRPr lang="pt-BR" sz="5400" b="1" dirty="0" smtClean="0">
              <a:latin typeface="Minion Pro"/>
              <a:cs typeface="Minion Pro"/>
            </a:endParaRPr>
          </a:p>
        </p:txBody>
      </p:sp>
      <p:sp>
        <p:nvSpPr>
          <p:cNvPr id="7" name="Rectangle 6"/>
          <p:cNvSpPr/>
          <p:nvPr/>
        </p:nvSpPr>
        <p:spPr>
          <a:xfrm>
            <a:off x="6084168" y="1059582"/>
            <a:ext cx="2952328" cy="769441"/>
          </a:xfrm>
          <a:prstGeom prst="rect">
            <a:avLst/>
          </a:prstGeom>
        </p:spPr>
        <p:txBody>
          <a:bodyPr wrap="square">
            <a:spAutoFit/>
          </a:bodyPr>
          <a:lstStyle/>
          <a:p>
            <a:r>
              <a:rPr lang="es-ES_tradnl" sz="4400" b="1" dirty="0" smtClean="0">
                <a:solidFill>
                  <a:srgbClr val="0000FF"/>
                </a:solidFill>
                <a:latin typeface="Minion Pro"/>
                <a:cs typeface="Minion Pro"/>
              </a:rPr>
              <a:t>F-RMI 3S</a:t>
            </a:r>
            <a:endParaRPr lang="pt-BR" sz="5400" b="1" dirty="0" smtClean="0">
              <a:solidFill>
                <a:srgbClr val="0000FF"/>
              </a:solidFill>
              <a:latin typeface="Minion Pro"/>
              <a:cs typeface="Minion Pro"/>
            </a:endParaRPr>
          </a:p>
        </p:txBody>
      </p:sp>
      <p:sp>
        <p:nvSpPr>
          <p:cNvPr id="8" name="Rectangle 7"/>
          <p:cNvSpPr/>
          <p:nvPr/>
        </p:nvSpPr>
        <p:spPr>
          <a:xfrm>
            <a:off x="6084168" y="3291830"/>
            <a:ext cx="2880320" cy="769441"/>
          </a:xfrm>
          <a:prstGeom prst="rect">
            <a:avLst/>
          </a:prstGeom>
        </p:spPr>
        <p:txBody>
          <a:bodyPr wrap="square">
            <a:spAutoFit/>
          </a:bodyPr>
          <a:lstStyle/>
          <a:p>
            <a:r>
              <a:rPr lang="es-ES_tradnl" sz="4400" b="1" dirty="0" smtClean="0">
                <a:solidFill>
                  <a:srgbClr val="0000FF"/>
                </a:solidFill>
                <a:latin typeface="Minion Pro"/>
                <a:cs typeface="Minion Pro"/>
              </a:rPr>
              <a:t>Perífrasis</a:t>
            </a:r>
            <a:endParaRPr lang="pt-BR" sz="5400" b="1" dirty="0" smtClean="0">
              <a:solidFill>
                <a:srgbClr val="0000FF"/>
              </a:solidFill>
              <a:latin typeface="Minion Pro"/>
              <a:cs typeface="Minion Pro"/>
            </a:endParaRPr>
          </a:p>
        </p:txBody>
      </p:sp>
      <p:sp>
        <p:nvSpPr>
          <p:cNvPr id="9" name="Chevron 8"/>
          <p:cNvSpPr/>
          <p:nvPr/>
        </p:nvSpPr>
        <p:spPr>
          <a:xfrm rot="5400000">
            <a:off x="7164288" y="2175706"/>
            <a:ext cx="360040" cy="792088"/>
          </a:xfrm>
          <a:prstGeom prst="chevron">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ight Arrow 9"/>
          <p:cNvSpPr/>
          <p:nvPr/>
        </p:nvSpPr>
        <p:spPr>
          <a:xfrm>
            <a:off x="5148064" y="1347614"/>
            <a:ext cx="504056" cy="288032"/>
          </a:xfrm>
          <a:prstGeom prst="rightArrow">
            <a:avLst>
              <a:gd name="adj1" fmla="val 50000"/>
              <a:gd name="adj2" fmla="val 66417"/>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5148064" y="3651870"/>
            <a:ext cx="504056" cy="288032"/>
          </a:xfrm>
          <a:prstGeom prst="rightArrow">
            <a:avLst>
              <a:gd name="adj1" fmla="val 50000"/>
              <a:gd name="adj2" fmla="val 66417"/>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3438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4607" y="724223"/>
            <a:ext cx="8579395" cy="3210455"/>
            <a:chOff x="554853" y="555526"/>
            <a:chExt cx="5189789" cy="3931470"/>
          </a:xfrm>
        </p:grpSpPr>
        <p:sp>
          <p:nvSpPr>
            <p:cNvPr id="15361" name="Rectangle 3"/>
            <p:cNvSpPr>
              <a:spLocks noChangeArrowheads="1"/>
            </p:cNvSpPr>
            <p:nvPr/>
          </p:nvSpPr>
          <p:spPr bwMode="auto">
            <a:xfrm>
              <a:off x="822523" y="2112539"/>
              <a:ext cx="4922119" cy="237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PE" sz="4000" dirty="0" smtClean="0">
                  <a:solidFill>
                    <a:srgbClr val="0000FF"/>
                  </a:solidFill>
                  <a:latin typeface="Minion Pro" charset="0"/>
                  <a:cs typeface="Minion Pro" charset="0"/>
                </a:rPr>
                <a:t>Algunas veces se utiliza de una manera equivalente al verbo finito sólo de manera estilística.</a:t>
              </a:r>
            </a:p>
          </p:txBody>
        </p:sp>
        <p:sp>
          <p:nvSpPr>
            <p:cNvPr id="5" name="Rectangle 4"/>
            <p:cNvSpPr/>
            <p:nvPr/>
          </p:nvSpPr>
          <p:spPr>
            <a:xfrm>
              <a:off x="554853" y="555526"/>
              <a:ext cx="4780220" cy="866865"/>
            </a:xfrm>
            <a:prstGeom prst="rect">
              <a:avLst/>
            </a:prstGeom>
          </p:spPr>
          <p:txBody>
            <a:bodyPr wrap="none">
              <a:spAutoFit/>
            </a:bodyPr>
            <a:lstStyle/>
            <a:p>
              <a:pPr algn="ctr">
                <a:spcBef>
                  <a:spcPct val="50000"/>
                </a:spcBef>
                <a:defRPr/>
              </a:pPr>
              <a:r>
                <a:rPr lang="es-PE" sz="4000" b="1" cap="small" dirty="0" smtClean="0">
                  <a:latin typeface="Cambria"/>
                  <a:cs typeface="Cambria"/>
                </a:rPr>
                <a:t>Tres Usos de la Perífrasis Verbal</a:t>
              </a:r>
              <a:endParaRPr lang="es-PE" sz="4000" b="1" cap="small" dirty="0">
                <a:latin typeface="Cambria"/>
                <a:cs typeface="Cambria"/>
              </a:endParaRPr>
            </a:p>
          </p:txBody>
        </p:sp>
      </p:grpSp>
      <p:sp>
        <p:nvSpPr>
          <p:cNvPr id="6" name="Chevron 5"/>
          <p:cNvSpPr/>
          <p:nvPr/>
        </p:nvSpPr>
        <p:spPr>
          <a:xfrm>
            <a:off x="539552" y="2211710"/>
            <a:ext cx="288032" cy="360040"/>
          </a:xfrm>
          <a:prstGeom prst="chevron">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633652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4607" y="724223"/>
            <a:ext cx="8579395" cy="2594902"/>
            <a:chOff x="554853" y="555526"/>
            <a:chExt cx="5189789" cy="3177674"/>
          </a:xfrm>
        </p:grpSpPr>
        <p:sp>
          <p:nvSpPr>
            <p:cNvPr id="15361" name="Rectangle 3"/>
            <p:cNvSpPr>
              <a:spLocks noChangeArrowheads="1"/>
            </p:cNvSpPr>
            <p:nvPr/>
          </p:nvSpPr>
          <p:spPr bwMode="auto">
            <a:xfrm>
              <a:off x="822523" y="2112539"/>
              <a:ext cx="4922119" cy="162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PE" sz="4000" dirty="0" smtClean="0">
                  <a:solidFill>
                    <a:srgbClr val="0000FF"/>
                  </a:solidFill>
                  <a:latin typeface="Minion Pro" charset="0"/>
                  <a:cs typeface="Minion Pro" charset="0"/>
                </a:rPr>
                <a:t>Para expresar un significado adicional o poner éfasis.</a:t>
              </a:r>
            </a:p>
          </p:txBody>
        </p:sp>
        <p:sp>
          <p:nvSpPr>
            <p:cNvPr id="5" name="Rectangle 4"/>
            <p:cNvSpPr/>
            <p:nvPr/>
          </p:nvSpPr>
          <p:spPr>
            <a:xfrm>
              <a:off x="554853" y="555526"/>
              <a:ext cx="4780220" cy="866865"/>
            </a:xfrm>
            <a:prstGeom prst="rect">
              <a:avLst/>
            </a:prstGeom>
          </p:spPr>
          <p:txBody>
            <a:bodyPr wrap="none">
              <a:spAutoFit/>
            </a:bodyPr>
            <a:lstStyle/>
            <a:p>
              <a:pPr algn="ctr">
                <a:spcBef>
                  <a:spcPct val="50000"/>
                </a:spcBef>
                <a:defRPr/>
              </a:pPr>
              <a:r>
                <a:rPr lang="es-PE" sz="4000" b="1" cap="small" dirty="0" smtClean="0">
                  <a:latin typeface="Cambria"/>
                  <a:cs typeface="Cambria"/>
                </a:rPr>
                <a:t>Tress Usos de la Perífrasis Verbal</a:t>
              </a:r>
              <a:endParaRPr lang="es-PE" sz="4000" b="1" cap="small" dirty="0">
                <a:latin typeface="Cambria"/>
                <a:cs typeface="Cambria"/>
              </a:endParaRPr>
            </a:p>
          </p:txBody>
        </p:sp>
      </p:grpSp>
      <p:sp>
        <p:nvSpPr>
          <p:cNvPr id="6" name="Chevron 5"/>
          <p:cNvSpPr/>
          <p:nvPr/>
        </p:nvSpPr>
        <p:spPr>
          <a:xfrm>
            <a:off x="539552" y="2211710"/>
            <a:ext cx="288032" cy="360040"/>
          </a:xfrm>
          <a:prstGeom prst="chevron">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633652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351698"/>
            <a:ext cx="7416824" cy="707886"/>
          </a:xfrm>
          <a:prstGeom prst="rect">
            <a:avLst/>
          </a:prstGeom>
        </p:spPr>
        <p:txBody>
          <a:bodyPr wrap="square">
            <a:spAutoFit/>
          </a:bodyPr>
          <a:lstStyle/>
          <a:p>
            <a:pPr algn="ctr">
              <a:spcBef>
                <a:spcPct val="50000"/>
              </a:spcBef>
              <a:defRPr/>
            </a:pPr>
            <a:r>
              <a:rPr lang="es-PE" sz="4000" b="1" cap="small" dirty="0" smtClean="0">
                <a:latin typeface="Cambria"/>
                <a:cs typeface="Cambria"/>
              </a:rPr>
              <a:t>Forma del Participio Presente</a:t>
            </a:r>
            <a:endParaRPr lang="es-PE" sz="4000" b="1" cap="small" dirty="0">
              <a:latin typeface="Cambria"/>
              <a:cs typeface="Cambria"/>
            </a:endParaRPr>
          </a:p>
        </p:txBody>
      </p:sp>
      <p:graphicFrame>
        <p:nvGraphicFramePr>
          <p:cNvPr id="2" name="Table 1"/>
          <p:cNvGraphicFramePr>
            <a:graphicFrameLocks noGrp="1"/>
          </p:cNvGraphicFramePr>
          <p:nvPr>
            <p:extLst>
              <p:ext uri="{D42A27DB-BD31-4B8C-83A1-F6EECF244321}">
                <p14:modId xmlns:p14="http://schemas.microsoft.com/office/powerpoint/2010/main" val="4014286189"/>
              </p:ext>
            </p:extLst>
          </p:nvPr>
        </p:nvGraphicFramePr>
        <p:xfrm>
          <a:off x="755576" y="1851670"/>
          <a:ext cx="7848872" cy="2682240"/>
        </p:xfrm>
        <a:graphic>
          <a:graphicData uri="http://schemas.openxmlformats.org/drawingml/2006/table">
            <a:tbl>
              <a:tblPr firstRow="1" bandRow="1">
                <a:tableStyleId>{9DCAF9ED-07DC-4A11-8D7F-57B35C25682E}</a:tableStyleId>
              </a:tblPr>
              <a:tblGrid>
                <a:gridCol w="1584176"/>
                <a:gridCol w="1368152"/>
                <a:gridCol w="1944216"/>
                <a:gridCol w="2952328"/>
              </a:tblGrid>
              <a:tr h="864096">
                <a:tc>
                  <a:txBody>
                    <a:bodyPr/>
                    <a:lstStyle/>
                    <a:p>
                      <a:pPr algn="ctr"/>
                      <a:r>
                        <a:rPr kumimoji="0" lang="es-PE" sz="2800" u="none" strike="noStrike" kern="1200" cap="small" normalizeH="0" baseline="0" noProof="0" smtClean="0">
                          <a:ln>
                            <a:noFill/>
                          </a:ln>
                          <a:effectLst/>
                          <a:latin typeface="Cambria"/>
                          <a:cs typeface="Cambria"/>
                        </a:rPr>
                        <a:t>Voz</a:t>
                      </a:r>
                      <a:endParaRPr kumimoji="0" lang="es-PE" sz="2800" b="1" i="0" u="none" strike="noStrike" kern="1200" cap="small" normalizeH="0" baseline="0" noProof="0">
                        <a:ln>
                          <a:noFill/>
                        </a:ln>
                        <a:solidFill>
                          <a:schemeClr val="tx1"/>
                        </a:solidFill>
                        <a:effectLst/>
                        <a:latin typeface="Cambria"/>
                        <a:ea typeface="Times New Roman" charset="0"/>
                        <a:cs typeface="Cambria"/>
                      </a:endParaRPr>
                    </a:p>
                  </a:txBody>
                  <a:tcPr/>
                </a:tc>
                <a:tc>
                  <a:txBody>
                    <a:bodyPr/>
                    <a:lstStyle/>
                    <a:p>
                      <a:pPr algn="ctr"/>
                      <a:r>
                        <a:rPr kumimoji="0" lang="es-PE" sz="2800" u="none" strike="noStrike" kern="1200" cap="small" normalizeH="0" baseline="0" noProof="0" dirty="0" smtClean="0">
                          <a:ln>
                            <a:noFill/>
                          </a:ln>
                          <a:effectLst/>
                          <a:latin typeface="Cambria"/>
                          <a:cs typeface="Cambria"/>
                        </a:rPr>
                        <a:t>Genero</a:t>
                      </a:r>
                      <a:endParaRPr kumimoji="0" lang="es-PE" sz="2800" b="1" i="0" u="none" strike="noStrike" kern="1200" cap="small" normalizeH="0" baseline="0" noProof="0" dirty="0">
                        <a:ln>
                          <a:noFill/>
                        </a:ln>
                        <a:solidFill>
                          <a:schemeClr val="tx1"/>
                        </a:solidFill>
                        <a:effectLst/>
                        <a:latin typeface="Cambria"/>
                        <a:ea typeface="Times New Roman" charset="0"/>
                        <a:cs typeface="Cambria"/>
                      </a:endParaRPr>
                    </a:p>
                  </a:txBody>
                  <a:tcPr/>
                </a:tc>
                <a:tc>
                  <a:txBody>
                    <a:bodyPr/>
                    <a:lstStyle/>
                    <a:p>
                      <a:pPr algn="ctr"/>
                      <a:r>
                        <a:rPr kumimoji="0" lang="es-PE" sz="2800" u="none" strike="noStrike" kern="1200" cap="small" normalizeH="0" baseline="0" noProof="0" dirty="0" smtClean="0">
                          <a:ln>
                            <a:noFill/>
                          </a:ln>
                          <a:effectLst/>
                          <a:latin typeface="Cambria"/>
                          <a:cs typeface="Cambria"/>
                        </a:rPr>
                        <a:t>Señal</a:t>
                      </a:r>
                      <a:r>
                        <a:rPr lang="es-PE" sz="180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del</a:t>
                      </a:r>
                      <a:r>
                        <a:rPr lang="es-PE" sz="180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Participio</a:t>
                      </a:r>
                      <a:endParaRPr kumimoji="0" lang="es-PE" sz="2800" b="1" i="0" u="none" strike="noStrike" kern="1200" cap="small" normalizeH="0" baseline="0" noProof="0" dirty="0">
                        <a:ln>
                          <a:noFill/>
                        </a:ln>
                        <a:solidFill>
                          <a:schemeClr val="tx1"/>
                        </a:solidFill>
                        <a:effectLst/>
                        <a:latin typeface="Cambria"/>
                        <a:ea typeface="Times New Roman" charset="0"/>
                        <a:cs typeface="Cambria"/>
                      </a:endParaRPr>
                    </a:p>
                  </a:txBody>
                  <a:tcPr/>
                </a:tc>
                <a:tc>
                  <a:txBody>
                    <a:bodyPr/>
                    <a:lstStyle/>
                    <a:p>
                      <a:pPr algn="ctr"/>
                      <a:r>
                        <a:rPr kumimoji="0" lang="es-PE" sz="2800" u="none" strike="noStrike" kern="1200" cap="small" normalizeH="0" baseline="0" noProof="0" dirty="0" smtClean="0">
                          <a:ln>
                            <a:noFill/>
                          </a:ln>
                          <a:effectLst/>
                          <a:latin typeface="Cambria"/>
                          <a:cs typeface="Cambria"/>
                        </a:rPr>
                        <a:t>Desinencia</a:t>
                      </a:r>
                      <a:r>
                        <a:rPr lang="es-PE" sz="1800" baseline="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de</a:t>
                      </a:r>
                      <a:r>
                        <a:rPr lang="es-PE" sz="1800" baseline="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declinación</a:t>
                      </a:r>
                      <a:endParaRPr kumimoji="0" lang="es-PE" sz="2800" b="1" i="0" u="none" strike="noStrike" kern="1200" cap="small" normalizeH="0" baseline="0" noProof="0" dirty="0">
                        <a:ln>
                          <a:noFill/>
                        </a:ln>
                        <a:solidFill>
                          <a:schemeClr val="tx1"/>
                        </a:solidFill>
                        <a:effectLst/>
                        <a:latin typeface="Cambria"/>
                        <a:ea typeface="Times New Roman" charset="0"/>
                        <a:cs typeface="Cambria"/>
                      </a:endParaRPr>
                    </a:p>
                  </a:txBody>
                  <a:tcPr/>
                </a:tc>
              </a:tr>
              <a:tr h="150127">
                <a:tc>
                  <a:txBody>
                    <a:bodyPr/>
                    <a:lstStyle/>
                    <a:p>
                      <a:r>
                        <a:rPr lang="es-PE" sz="3200" noProof="0" smtClean="0">
                          <a:latin typeface="Minion Pro"/>
                          <a:cs typeface="Minion Pro"/>
                        </a:rPr>
                        <a:t>Activa</a:t>
                      </a:r>
                      <a:endParaRPr lang="es-PE" sz="3200" noProof="0">
                        <a:latin typeface="Minion Pro"/>
                        <a:cs typeface="Minion Pro"/>
                      </a:endParaRPr>
                    </a:p>
                  </a:txBody>
                  <a:tcPr/>
                </a:tc>
                <a:tc>
                  <a:txBody>
                    <a:bodyPr/>
                    <a:lstStyle/>
                    <a:p>
                      <a:pPr algn="ctr"/>
                      <a:r>
                        <a:rPr lang="es-PE" sz="3200" noProof="0" dirty="0" smtClean="0">
                          <a:latin typeface="Minion Pro"/>
                          <a:cs typeface="Minion Pro"/>
                        </a:rPr>
                        <a:t>m/n</a:t>
                      </a:r>
                      <a:endParaRPr lang="es-PE" sz="3200" noProof="0" dirty="0">
                        <a:latin typeface="Minion Pro"/>
                        <a:cs typeface="Minion Pro"/>
                      </a:endParaRPr>
                    </a:p>
                  </a:txBody>
                  <a:tcPr/>
                </a:tc>
                <a:tc>
                  <a:txBody>
                    <a:bodyPr/>
                    <a:lstStyle/>
                    <a:p>
                      <a:pPr algn="ctr"/>
                      <a:r>
                        <a:rPr lang="es-PE" sz="3200" b="1" noProof="0" dirty="0" smtClean="0">
                          <a:latin typeface="Minion Pro"/>
                          <a:cs typeface="Minion Pro"/>
                        </a:rPr>
                        <a:t>ντ</a:t>
                      </a:r>
                      <a:endParaRPr lang="es-PE" sz="3200" b="1" noProof="0" dirty="0">
                        <a:latin typeface="Minion Pro"/>
                        <a:cs typeface="Minion Pro"/>
                      </a:endParaRPr>
                    </a:p>
                  </a:txBody>
                  <a:tcPr/>
                </a:tc>
                <a:tc>
                  <a:txBody>
                    <a:bodyPr/>
                    <a:lstStyle/>
                    <a:p>
                      <a:pPr algn="ctr"/>
                      <a:r>
                        <a:rPr lang="es-PE" sz="3200" noProof="0" dirty="0" smtClean="0">
                          <a:latin typeface="Minion Pro"/>
                          <a:cs typeface="Minion Pro"/>
                        </a:rPr>
                        <a:t>3</a:t>
                      </a:r>
                      <a:endParaRPr lang="es-PE" sz="3200" noProof="0" dirty="0">
                        <a:latin typeface="Minion Pro"/>
                        <a:cs typeface="Minion Pro"/>
                      </a:endParaRPr>
                    </a:p>
                  </a:txBody>
                  <a:tcPr/>
                </a:tc>
              </a:tr>
              <a:tr h="147071">
                <a:tc>
                  <a:txBody>
                    <a:bodyPr/>
                    <a:lstStyle/>
                    <a:p>
                      <a:endParaRPr lang="es-PE" sz="3200" noProof="0">
                        <a:latin typeface="Minion Pro"/>
                        <a:cs typeface="Minion Pro"/>
                      </a:endParaRPr>
                    </a:p>
                  </a:txBody>
                  <a:tcPr/>
                </a:tc>
                <a:tc>
                  <a:txBody>
                    <a:bodyPr/>
                    <a:lstStyle/>
                    <a:p>
                      <a:pPr algn="ctr"/>
                      <a:r>
                        <a:rPr lang="es-PE" sz="3200" noProof="0" dirty="0" smtClean="0">
                          <a:latin typeface="Minion Pro"/>
                          <a:cs typeface="Minion Pro"/>
                        </a:rPr>
                        <a:t>f</a:t>
                      </a:r>
                      <a:endParaRPr lang="es-PE" sz="3200" noProof="0" dirty="0">
                        <a:latin typeface="Minion Pro"/>
                        <a:cs typeface="Minion Pro"/>
                      </a:endParaRPr>
                    </a:p>
                  </a:txBody>
                  <a:tcPr/>
                </a:tc>
                <a:tc>
                  <a:txBody>
                    <a:bodyPr/>
                    <a:lstStyle/>
                    <a:p>
                      <a:pPr algn="ctr"/>
                      <a:r>
                        <a:rPr lang="es-PE" sz="3200" b="1" noProof="0" dirty="0" smtClean="0">
                          <a:latin typeface="Minion Pro"/>
                          <a:cs typeface="Minion Pro"/>
                        </a:rPr>
                        <a:t>ουσ</a:t>
                      </a:r>
                      <a:endParaRPr lang="es-PE" sz="3200" b="1" noProof="0" dirty="0">
                        <a:latin typeface="Minion Pro"/>
                        <a:cs typeface="Minion Pro"/>
                      </a:endParaRPr>
                    </a:p>
                  </a:txBody>
                  <a:tcPr/>
                </a:tc>
                <a:tc>
                  <a:txBody>
                    <a:bodyPr/>
                    <a:lstStyle/>
                    <a:p>
                      <a:pPr algn="ctr"/>
                      <a:r>
                        <a:rPr lang="es-PE" sz="3200" noProof="0" dirty="0" smtClean="0">
                          <a:latin typeface="Minion Pro"/>
                          <a:cs typeface="Minion Pro"/>
                        </a:rPr>
                        <a:t>1</a:t>
                      </a:r>
                    </a:p>
                  </a:txBody>
                  <a:tcPr/>
                </a:tc>
              </a:tr>
              <a:tr h="147071">
                <a:tc>
                  <a:txBody>
                    <a:bodyPr/>
                    <a:lstStyle/>
                    <a:p>
                      <a:r>
                        <a:rPr lang="es-PE" sz="3200" noProof="0" dirty="0" smtClean="0">
                          <a:latin typeface="Minion Pro"/>
                          <a:cs typeface="Minion Pro"/>
                        </a:rPr>
                        <a:t>Mid/Pas</a:t>
                      </a:r>
                      <a:endParaRPr lang="es-PE" sz="3200" noProof="0" dirty="0">
                        <a:latin typeface="Minion Pro"/>
                        <a:cs typeface="Minion Pro"/>
                      </a:endParaRPr>
                    </a:p>
                  </a:txBody>
                  <a:tcPr/>
                </a:tc>
                <a:tc>
                  <a:txBody>
                    <a:bodyPr/>
                    <a:lstStyle/>
                    <a:p>
                      <a:pPr algn="ctr"/>
                      <a:r>
                        <a:rPr lang="es-PE" sz="3200" noProof="0" dirty="0" smtClean="0">
                          <a:latin typeface="Minion Pro"/>
                          <a:cs typeface="Minion Pro"/>
                        </a:rPr>
                        <a:t>m/f/n</a:t>
                      </a:r>
                      <a:endParaRPr lang="es-PE" sz="3200" noProof="0" dirty="0">
                        <a:latin typeface="Minion Pro"/>
                        <a:cs typeface="Minion Pro"/>
                      </a:endParaRPr>
                    </a:p>
                  </a:txBody>
                  <a:tcPr/>
                </a:tc>
                <a:tc>
                  <a:txBody>
                    <a:bodyPr/>
                    <a:lstStyle/>
                    <a:p>
                      <a:pPr algn="ctr"/>
                      <a:r>
                        <a:rPr lang="es-PE" sz="3200" b="1" noProof="0" dirty="0" smtClean="0">
                          <a:latin typeface="Minion Pro"/>
                          <a:cs typeface="Minion Pro"/>
                        </a:rPr>
                        <a:t>μεν</a:t>
                      </a:r>
                      <a:endParaRPr lang="es-PE" sz="3200" b="1" noProof="0" dirty="0">
                        <a:latin typeface="Minion Pro"/>
                        <a:cs typeface="Minion Pro"/>
                      </a:endParaRPr>
                    </a:p>
                  </a:txBody>
                  <a:tcPr/>
                </a:tc>
                <a:tc>
                  <a:txBody>
                    <a:bodyPr/>
                    <a:lstStyle/>
                    <a:p>
                      <a:pPr algn="ctr"/>
                      <a:r>
                        <a:rPr lang="es-PE" sz="3200" noProof="0" dirty="0" smtClean="0">
                          <a:latin typeface="Minion Pro"/>
                          <a:cs typeface="Minion Pro"/>
                        </a:rPr>
                        <a:t>2/1/2</a:t>
                      </a:r>
                    </a:p>
                  </a:txBody>
                  <a:tcPr/>
                </a:tc>
              </a:tr>
            </a:tbl>
          </a:graphicData>
        </a:graphic>
      </p:graphicFrame>
    </p:spTree>
    <p:extLst>
      <p:ext uri="{BB962C8B-B14F-4D97-AF65-F5344CB8AC3E}">
        <p14:creationId xmlns:p14="http://schemas.microsoft.com/office/powerpoint/2010/main" val="12396343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99792" y="195486"/>
            <a:ext cx="3744416" cy="923330"/>
          </a:xfrm>
          <a:prstGeom prst="rect">
            <a:avLst/>
          </a:prstGeom>
        </p:spPr>
        <p:txBody>
          <a:bodyPr wrap="square">
            <a:spAutoFit/>
          </a:bodyPr>
          <a:lstStyle/>
          <a:p>
            <a:pPr algn="ctr"/>
            <a:r>
              <a:rPr lang="es-ES_tradnl" sz="5400" b="1" dirty="0" smtClean="0">
                <a:latin typeface="Minion Pro"/>
                <a:cs typeface="Minion Pro"/>
              </a:rPr>
              <a:t>Efesios </a:t>
            </a:r>
            <a:r>
              <a:rPr lang="es-ES_tradnl" sz="5400" b="1" dirty="0">
                <a:latin typeface="Minion Pro"/>
                <a:cs typeface="Minion Pro"/>
              </a:rPr>
              <a:t>2:5</a:t>
            </a:r>
            <a:endParaRPr lang="pt-BR" sz="5400" b="1" dirty="0">
              <a:latin typeface="Minion Pro"/>
              <a:cs typeface="Minion Pro"/>
            </a:endParaRPr>
          </a:p>
        </p:txBody>
      </p:sp>
      <p:sp>
        <p:nvSpPr>
          <p:cNvPr id="12" name="Chevron 11"/>
          <p:cNvSpPr/>
          <p:nvPr/>
        </p:nvSpPr>
        <p:spPr>
          <a:xfrm rot="5400000">
            <a:off x="4391980" y="1095586"/>
            <a:ext cx="360040" cy="864096"/>
          </a:xfrm>
          <a:prstGeom prst="chevron">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87251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3728" y="1648420"/>
            <a:ext cx="4896544" cy="923330"/>
          </a:xfrm>
          <a:prstGeom prst="rect">
            <a:avLst/>
          </a:prstGeom>
        </p:spPr>
        <p:txBody>
          <a:bodyPr wrap="square">
            <a:spAutoFit/>
          </a:bodyPr>
          <a:lstStyle/>
          <a:p>
            <a:pPr algn="ctr"/>
            <a:r>
              <a:rPr lang="el-GR" sz="5400" b="1" dirty="0" smtClean="0">
                <a:latin typeface="Minion Pro"/>
                <a:cs typeface="Minion Pro"/>
              </a:rPr>
              <a:t>ἐστ</a:t>
            </a:r>
            <a:r>
              <a:rPr lang="en-US" sz="5400" b="1" dirty="0" err="1" smtClean="0">
                <a:latin typeface="Minion Pro"/>
                <a:cs typeface="Minion Pro"/>
              </a:rPr>
              <a:t>ε</a:t>
            </a:r>
            <a:r>
              <a:rPr lang="el-GR" sz="5400" b="1" dirty="0" smtClean="0">
                <a:latin typeface="Minion Pro"/>
                <a:cs typeface="Minion Pro"/>
              </a:rPr>
              <a:t> σεσῳμένοι</a:t>
            </a:r>
            <a:endParaRPr lang="pt-BR" sz="5400" b="1" dirty="0" smtClean="0">
              <a:latin typeface="Minion Pro"/>
              <a:cs typeface="Minion Pro"/>
            </a:endParaRPr>
          </a:p>
        </p:txBody>
      </p:sp>
      <p:sp>
        <p:nvSpPr>
          <p:cNvPr id="8" name="Rectangle 7"/>
          <p:cNvSpPr/>
          <p:nvPr/>
        </p:nvSpPr>
        <p:spPr>
          <a:xfrm>
            <a:off x="2699792" y="195486"/>
            <a:ext cx="3744416" cy="923330"/>
          </a:xfrm>
          <a:prstGeom prst="rect">
            <a:avLst/>
          </a:prstGeom>
        </p:spPr>
        <p:txBody>
          <a:bodyPr wrap="square">
            <a:spAutoFit/>
          </a:bodyPr>
          <a:lstStyle/>
          <a:p>
            <a:pPr algn="ctr"/>
            <a:r>
              <a:rPr lang="es-ES_tradnl" sz="5400" b="1" dirty="0" smtClean="0">
                <a:latin typeface="Minion Pro"/>
                <a:cs typeface="Minion Pro"/>
              </a:rPr>
              <a:t>Efesios </a:t>
            </a:r>
            <a:r>
              <a:rPr lang="es-ES_tradnl" sz="5400" b="1" dirty="0">
                <a:latin typeface="Minion Pro"/>
                <a:cs typeface="Minion Pro"/>
              </a:rPr>
              <a:t>2:5</a:t>
            </a:r>
            <a:endParaRPr lang="pt-BR" sz="5400" b="1" dirty="0">
              <a:latin typeface="Minion Pro"/>
              <a:cs typeface="Minion Pro"/>
            </a:endParaRPr>
          </a:p>
        </p:txBody>
      </p:sp>
      <p:sp>
        <p:nvSpPr>
          <p:cNvPr id="12" name="Chevron 11"/>
          <p:cNvSpPr/>
          <p:nvPr/>
        </p:nvSpPr>
        <p:spPr>
          <a:xfrm rot="5400000">
            <a:off x="4391980" y="1095586"/>
            <a:ext cx="360040" cy="864096"/>
          </a:xfrm>
          <a:prstGeom prst="chevron">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5400000">
            <a:off x="4391980" y="2607754"/>
            <a:ext cx="360040" cy="864096"/>
          </a:xfrm>
          <a:prstGeom prst="chevron">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3953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3728" y="1648420"/>
            <a:ext cx="4896544" cy="923330"/>
          </a:xfrm>
          <a:prstGeom prst="rect">
            <a:avLst/>
          </a:prstGeom>
        </p:spPr>
        <p:txBody>
          <a:bodyPr wrap="square">
            <a:spAutoFit/>
          </a:bodyPr>
          <a:lstStyle/>
          <a:p>
            <a:pPr algn="ctr"/>
            <a:r>
              <a:rPr lang="el-GR" sz="5400" b="1" dirty="0" smtClean="0">
                <a:latin typeface="Minion Pro"/>
                <a:cs typeface="Minion Pro"/>
              </a:rPr>
              <a:t>ἐστ</a:t>
            </a:r>
            <a:r>
              <a:rPr lang="en-US" sz="5400" b="1" dirty="0" err="1" smtClean="0">
                <a:latin typeface="Minion Pro"/>
                <a:cs typeface="Minion Pro"/>
              </a:rPr>
              <a:t>ε</a:t>
            </a:r>
            <a:r>
              <a:rPr lang="el-GR" sz="5400" b="1" dirty="0" smtClean="0">
                <a:latin typeface="Minion Pro"/>
                <a:cs typeface="Minion Pro"/>
              </a:rPr>
              <a:t> σεσῳμένοι</a:t>
            </a:r>
            <a:endParaRPr lang="pt-BR" sz="5400" b="1" dirty="0" smtClean="0">
              <a:latin typeface="Minion Pro"/>
              <a:cs typeface="Minion Pro"/>
            </a:endParaRPr>
          </a:p>
        </p:txBody>
      </p:sp>
      <p:sp>
        <p:nvSpPr>
          <p:cNvPr id="8" name="Rectangle 7"/>
          <p:cNvSpPr/>
          <p:nvPr/>
        </p:nvSpPr>
        <p:spPr>
          <a:xfrm>
            <a:off x="2699792" y="195486"/>
            <a:ext cx="3744416" cy="923330"/>
          </a:xfrm>
          <a:prstGeom prst="rect">
            <a:avLst/>
          </a:prstGeom>
        </p:spPr>
        <p:txBody>
          <a:bodyPr wrap="square">
            <a:spAutoFit/>
          </a:bodyPr>
          <a:lstStyle/>
          <a:p>
            <a:pPr algn="ctr"/>
            <a:r>
              <a:rPr lang="es-ES_tradnl" sz="5400" b="1" dirty="0" smtClean="0">
                <a:latin typeface="Minion Pro"/>
                <a:cs typeface="Minion Pro"/>
              </a:rPr>
              <a:t>Efesios </a:t>
            </a:r>
            <a:r>
              <a:rPr lang="es-ES_tradnl" sz="5400" b="1" dirty="0">
                <a:latin typeface="Minion Pro"/>
                <a:cs typeface="Minion Pro"/>
              </a:rPr>
              <a:t>2:5</a:t>
            </a:r>
            <a:endParaRPr lang="pt-BR" sz="5400" b="1" dirty="0">
              <a:latin typeface="Minion Pro"/>
              <a:cs typeface="Minion Pro"/>
            </a:endParaRPr>
          </a:p>
        </p:txBody>
      </p:sp>
      <p:sp>
        <p:nvSpPr>
          <p:cNvPr id="12" name="Chevron 11"/>
          <p:cNvSpPr/>
          <p:nvPr/>
        </p:nvSpPr>
        <p:spPr>
          <a:xfrm rot="5400000">
            <a:off x="4391980" y="1095586"/>
            <a:ext cx="360040" cy="864096"/>
          </a:xfrm>
          <a:prstGeom prst="chevron">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971600" y="3147814"/>
            <a:ext cx="7848872" cy="1754327"/>
          </a:xfrm>
          <a:prstGeom prst="rect">
            <a:avLst/>
          </a:prstGeom>
        </p:spPr>
        <p:txBody>
          <a:bodyPr wrap="square">
            <a:spAutoFit/>
          </a:bodyPr>
          <a:lstStyle/>
          <a:p>
            <a:pPr algn="ctr"/>
            <a:r>
              <a:rPr lang="en-US" sz="5400" dirty="0" err="1" smtClean="0">
                <a:solidFill>
                  <a:srgbClr val="0000FF"/>
                </a:solidFill>
                <a:latin typeface="Minion Pro"/>
                <a:cs typeface="Minion Pro"/>
              </a:rPr>
              <a:t>Acción</a:t>
            </a:r>
            <a:r>
              <a:rPr lang="en-US" sz="5400" dirty="0" smtClean="0">
                <a:solidFill>
                  <a:srgbClr val="0000FF"/>
                </a:solidFill>
                <a:latin typeface="Minion Pro"/>
                <a:cs typeface="Minion Pro"/>
              </a:rPr>
              <a:t> </a:t>
            </a:r>
            <a:r>
              <a:rPr lang="en-US" sz="5400" dirty="0" err="1" smtClean="0">
                <a:solidFill>
                  <a:srgbClr val="0000FF"/>
                </a:solidFill>
                <a:latin typeface="Minion Pro"/>
                <a:cs typeface="Minion Pro"/>
              </a:rPr>
              <a:t>completa</a:t>
            </a:r>
            <a:endParaRPr lang="en-US" sz="5400" dirty="0" smtClean="0">
              <a:solidFill>
                <a:srgbClr val="0000FF"/>
              </a:solidFill>
              <a:latin typeface="Minion Pro"/>
              <a:cs typeface="Minion Pro"/>
            </a:endParaRPr>
          </a:p>
          <a:p>
            <a:pPr algn="ctr"/>
            <a:r>
              <a:rPr lang="en-US" sz="5400" dirty="0" smtClean="0">
                <a:solidFill>
                  <a:srgbClr val="0000FF"/>
                </a:solidFill>
                <a:latin typeface="Minion Pro"/>
                <a:cs typeface="Minion Pro"/>
              </a:rPr>
              <a:t>con </a:t>
            </a:r>
            <a:r>
              <a:rPr lang="en-US" sz="5400" dirty="0" err="1" smtClean="0">
                <a:solidFill>
                  <a:srgbClr val="0000FF"/>
                </a:solidFill>
                <a:latin typeface="Minion Pro"/>
                <a:cs typeface="Minion Pro"/>
              </a:rPr>
              <a:t>resultados</a:t>
            </a:r>
            <a:r>
              <a:rPr lang="en-US" sz="5400" dirty="0" smtClean="0">
                <a:solidFill>
                  <a:srgbClr val="0000FF"/>
                </a:solidFill>
                <a:latin typeface="Minion Pro"/>
                <a:cs typeface="Minion Pro"/>
              </a:rPr>
              <a:t> </a:t>
            </a:r>
            <a:r>
              <a:rPr lang="en-US" sz="5400" dirty="0" err="1" smtClean="0">
                <a:solidFill>
                  <a:srgbClr val="0000FF"/>
                </a:solidFill>
                <a:latin typeface="Minion Pro"/>
                <a:cs typeface="Minion Pro"/>
              </a:rPr>
              <a:t>continuos</a:t>
            </a:r>
            <a:endParaRPr lang="pt-BR" sz="5400" dirty="0" smtClean="0">
              <a:solidFill>
                <a:srgbClr val="0000FF"/>
              </a:solidFill>
              <a:latin typeface="Minion Pro"/>
              <a:cs typeface="Minion Pro"/>
            </a:endParaRPr>
          </a:p>
        </p:txBody>
      </p:sp>
      <p:sp>
        <p:nvSpPr>
          <p:cNvPr id="14" name="Chevron 13"/>
          <p:cNvSpPr/>
          <p:nvPr/>
        </p:nvSpPr>
        <p:spPr>
          <a:xfrm rot="5400000">
            <a:off x="4391980" y="2607754"/>
            <a:ext cx="360040" cy="864096"/>
          </a:xfrm>
          <a:prstGeom prst="chevron">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3953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07505" y="673409"/>
            <a:ext cx="9001000"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l-GR" sz="3600" dirty="0" smtClean="0">
                <a:latin typeface="Minion Pro"/>
                <a:cs typeface="Minion Pro"/>
              </a:rPr>
              <a:t>Mat </a:t>
            </a:r>
            <a:r>
              <a:rPr lang="el-GR" sz="3600" dirty="0">
                <a:latin typeface="Minion Pro"/>
                <a:cs typeface="Minion Pro"/>
              </a:rPr>
              <a:t>7:29 </a:t>
            </a:r>
            <a:r>
              <a:rPr lang="el-GR" sz="3600" b="1" dirty="0">
                <a:solidFill>
                  <a:srgbClr val="FF0000"/>
                </a:solidFill>
                <a:latin typeface="Minion Pro"/>
                <a:cs typeface="Minion Pro"/>
              </a:rPr>
              <a:t>ἦν</a:t>
            </a:r>
            <a:r>
              <a:rPr lang="el-GR" sz="3600" dirty="0">
                <a:solidFill>
                  <a:srgbClr val="FF0000"/>
                </a:solidFill>
                <a:latin typeface="Minion Pro"/>
                <a:cs typeface="Minion Pro"/>
              </a:rPr>
              <a:t> </a:t>
            </a:r>
            <a:r>
              <a:rPr lang="el-GR" sz="3600" dirty="0">
                <a:latin typeface="Minion Pro"/>
                <a:cs typeface="Minion Pro"/>
              </a:rPr>
              <a:t>γὰρ </a:t>
            </a:r>
            <a:r>
              <a:rPr lang="el-GR" sz="3600" b="1" dirty="0">
                <a:solidFill>
                  <a:srgbClr val="FF0000"/>
                </a:solidFill>
                <a:latin typeface="Minion Pro"/>
                <a:cs typeface="Minion Pro"/>
              </a:rPr>
              <a:t>διδάσκων</a:t>
            </a:r>
            <a:r>
              <a:rPr lang="el-GR" sz="3600" dirty="0">
                <a:solidFill>
                  <a:srgbClr val="FF0000"/>
                </a:solidFill>
                <a:latin typeface="Minion Pro"/>
                <a:cs typeface="Minion Pro"/>
              </a:rPr>
              <a:t> </a:t>
            </a:r>
            <a:r>
              <a:rPr lang="el-GR" sz="3600" dirty="0">
                <a:latin typeface="Minion Pro"/>
                <a:cs typeface="Minion Pro"/>
              </a:rPr>
              <a:t>αὐτοὺς ὡς ἐξουσίαν </a:t>
            </a:r>
            <a:endParaRPr lang="en-US" sz="3600" dirty="0" smtClean="0">
              <a:latin typeface="Minion Pro"/>
              <a:cs typeface="Minion Pro"/>
            </a:endParaRPr>
          </a:p>
          <a:p>
            <a:endParaRPr lang="en-US" sz="3600" dirty="0">
              <a:latin typeface="Minion Pro"/>
              <a:cs typeface="Minion Pro"/>
            </a:endParaRPr>
          </a:p>
          <a:p>
            <a:r>
              <a:rPr lang="el-GR" sz="3600" b="1" dirty="0" smtClean="0">
                <a:solidFill>
                  <a:srgbClr val="FF0000"/>
                </a:solidFill>
                <a:latin typeface="Minion Pro"/>
                <a:cs typeface="Minion Pro"/>
              </a:rPr>
              <a:t>ἔχων</a:t>
            </a:r>
            <a:r>
              <a:rPr lang="el-GR" sz="3600" dirty="0" smtClean="0">
                <a:solidFill>
                  <a:srgbClr val="FF0000"/>
                </a:solidFill>
                <a:latin typeface="Minion Pro"/>
                <a:cs typeface="Minion Pro"/>
              </a:rPr>
              <a:t> </a:t>
            </a:r>
            <a:r>
              <a:rPr lang="el-GR" sz="3600" dirty="0">
                <a:latin typeface="Minion Pro"/>
                <a:cs typeface="Minion Pro"/>
              </a:rPr>
              <a:t>καὶ οὐχ ὡς οἱ γραμματεῖς αὐτῶν</a:t>
            </a:r>
            <a:r>
              <a:rPr lang="el-GR" sz="3600" dirty="0" smtClean="0">
                <a:latin typeface="Minion Pro"/>
                <a:cs typeface="Minion Pro"/>
              </a:rPr>
              <a:t>.</a:t>
            </a:r>
            <a:r>
              <a:rPr lang="el-GR" sz="3600" dirty="0">
                <a:latin typeface="Minion Pro"/>
                <a:cs typeface="Minion Pro"/>
              </a:rPr>
              <a:t> </a:t>
            </a:r>
            <a:endParaRPr lang="en-US" sz="3600" dirty="0">
              <a:latin typeface="Minion Pro"/>
              <a:cs typeface="Minion Pro"/>
            </a:endParaRPr>
          </a:p>
        </p:txBody>
      </p:sp>
    </p:spTree>
    <p:extLst>
      <p:ext uri="{BB962C8B-B14F-4D97-AF65-F5344CB8AC3E}">
        <p14:creationId xmlns:p14="http://schemas.microsoft.com/office/powerpoint/2010/main" val="78383820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07505" y="673409"/>
            <a:ext cx="9001000"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l-GR" sz="3600" dirty="0" smtClean="0">
                <a:latin typeface="Minion Pro"/>
                <a:cs typeface="Minion Pro"/>
              </a:rPr>
              <a:t>Mat </a:t>
            </a:r>
            <a:r>
              <a:rPr lang="el-GR" sz="3600" dirty="0">
                <a:latin typeface="Minion Pro"/>
                <a:cs typeface="Minion Pro"/>
              </a:rPr>
              <a:t>7:29 </a:t>
            </a:r>
            <a:r>
              <a:rPr lang="el-GR" sz="3600" b="1" dirty="0">
                <a:solidFill>
                  <a:srgbClr val="FF0000"/>
                </a:solidFill>
                <a:latin typeface="Minion Pro"/>
                <a:cs typeface="Minion Pro"/>
              </a:rPr>
              <a:t>ἦν</a:t>
            </a:r>
            <a:r>
              <a:rPr lang="el-GR" sz="3600" dirty="0">
                <a:solidFill>
                  <a:srgbClr val="FF0000"/>
                </a:solidFill>
                <a:latin typeface="Minion Pro"/>
                <a:cs typeface="Minion Pro"/>
              </a:rPr>
              <a:t> </a:t>
            </a:r>
            <a:r>
              <a:rPr lang="el-GR" sz="3600" dirty="0">
                <a:latin typeface="Minion Pro"/>
                <a:cs typeface="Minion Pro"/>
              </a:rPr>
              <a:t>γὰρ </a:t>
            </a:r>
            <a:r>
              <a:rPr lang="el-GR" sz="3600" b="1" dirty="0">
                <a:solidFill>
                  <a:srgbClr val="FF0000"/>
                </a:solidFill>
                <a:latin typeface="Minion Pro"/>
                <a:cs typeface="Minion Pro"/>
              </a:rPr>
              <a:t>διδάσκων</a:t>
            </a:r>
            <a:r>
              <a:rPr lang="el-GR" sz="3600" dirty="0">
                <a:solidFill>
                  <a:srgbClr val="FF0000"/>
                </a:solidFill>
                <a:latin typeface="Minion Pro"/>
                <a:cs typeface="Minion Pro"/>
              </a:rPr>
              <a:t> </a:t>
            </a:r>
            <a:r>
              <a:rPr lang="el-GR" sz="3600" dirty="0">
                <a:latin typeface="Minion Pro"/>
                <a:cs typeface="Minion Pro"/>
              </a:rPr>
              <a:t>αὐτοὺς ὡς ἐξουσίαν </a:t>
            </a:r>
            <a:endParaRPr lang="en-US" sz="3600" dirty="0" smtClean="0">
              <a:latin typeface="Minion Pro"/>
              <a:cs typeface="Minion Pro"/>
            </a:endParaRPr>
          </a:p>
          <a:p>
            <a:endParaRPr lang="en-US" sz="3600" dirty="0">
              <a:latin typeface="Minion Pro"/>
              <a:cs typeface="Minion Pro"/>
            </a:endParaRPr>
          </a:p>
          <a:p>
            <a:r>
              <a:rPr lang="el-GR" sz="3600" b="1" dirty="0" smtClean="0">
                <a:solidFill>
                  <a:srgbClr val="FF0000"/>
                </a:solidFill>
                <a:latin typeface="Minion Pro"/>
                <a:cs typeface="Minion Pro"/>
              </a:rPr>
              <a:t>ἔχων</a:t>
            </a:r>
            <a:r>
              <a:rPr lang="el-GR" sz="3600" dirty="0" smtClean="0">
                <a:solidFill>
                  <a:srgbClr val="FF0000"/>
                </a:solidFill>
                <a:latin typeface="Minion Pro"/>
                <a:cs typeface="Minion Pro"/>
              </a:rPr>
              <a:t> </a:t>
            </a:r>
            <a:r>
              <a:rPr lang="el-GR" sz="3600" dirty="0">
                <a:latin typeface="Minion Pro"/>
                <a:cs typeface="Minion Pro"/>
              </a:rPr>
              <a:t>καὶ οὐχ ὡς οἱ γραμματεῖς αὐτῶν</a:t>
            </a:r>
            <a:r>
              <a:rPr lang="el-GR" sz="3600" dirty="0" smtClean="0">
                <a:latin typeface="Minion Pro"/>
                <a:cs typeface="Minion Pro"/>
              </a:rPr>
              <a:t>.</a:t>
            </a:r>
            <a:r>
              <a:rPr lang="el-GR" sz="3600" dirty="0">
                <a:latin typeface="Minion Pro"/>
                <a:cs typeface="Minion Pro"/>
              </a:rPr>
              <a:t> </a:t>
            </a:r>
            <a:endParaRPr lang="en-US" sz="3600" dirty="0">
              <a:latin typeface="Minion Pro"/>
              <a:cs typeface="Minion Pro"/>
            </a:endParaRPr>
          </a:p>
        </p:txBody>
      </p:sp>
      <p:sp>
        <p:nvSpPr>
          <p:cNvPr id="4" name="Rectangle 80"/>
          <p:cNvSpPr>
            <a:spLocks noChangeArrowheads="1"/>
          </p:cNvSpPr>
          <p:nvPr/>
        </p:nvSpPr>
        <p:spPr bwMode="auto">
          <a:xfrm>
            <a:off x="1556734" y="309885"/>
            <a:ext cx="999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3S</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12814427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07505" y="673409"/>
            <a:ext cx="9001000"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l-GR" sz="3600" dirty="0" smtClean="0">
                <a:latin typeface="Minion Pro"/>
                <a:cs typeface="Minion Pro"/>
              </a:rPr>
              <a:t>Mat </a:t>
            </a:r>
            <a:r>
              <a:rPr lang="el-GR" sz="3600" dirty="0">
                <a:latin typeface="Minion Pro"/>
                <a:cs typeface="Minion Pro"/>
              </a:rPr>
              <a:t>7:29 </a:t>
            </a:r>
            <a:r>
              <a:rPr lang="el-GR" sz="3600" b="1" dirty="0">
                <a:solidFill>
                  <a:srgbClr val="FF0000"/>
                </a:solidFill>
                <a:latin typeface="Minion Pro"/>
                <a:cs typeface="Minion Pro"/>
              </a:rPr>
              <a:t>ἦν</a:t>
            </a:r>
            <a:r>
              <a:rPr lang="el-GR" sz="3600" dirty="0">
                <a:solidFill>
                  <a:srgbClr val="FF0000"/>
                </a:solidFill>
                <a:latin typeface="Minion Pro"/>
                <a:cs typeface="Minion Pro"/>
              </a:rPr>
              <a:t> </a:t>
            </a:r>
            <a:r>
              <a:rPr lang="el-GR" sz="3600" dirty="0">
                <a:latin typeface="Minion Pro"/>
                <a:cs typeface="Minion Pro"/>
              </a:rPr>
              <a:t>γὰρ </a:t>
            </a:r>
            <a:r>
              <a:rPr lang="el-GR" sz="3600" b="1" dirty="0">
                <a:solidFill>
                  <a:srgbClr val="FF0000"/>
                </a:solidFill>
                <a:latin typeface="Minion Pro"/>
                <a:cs typeface="Minion Pro"/>
              </a:rPr>
              <a:t>διδάσκων</a:t>
            </a:r>
            <a:r>
              <a:rPr lang="el-GR" sz="3600" dirty="0">
                <a:solidFill>
                  <a:srgbClr val="FF0000"/>
                </a:solidFill>
                <a:latin typeface="Minion Pro"/>
                <a:cs typeface="Minion Pro"/>
              </a:rPr>
              <a:t> </a:t>
            </a:r>
            <a:r>
              <a:rPr lang="el-GR" sz="3600" dirty="0">
                <a:latin typeface="Minion Pro"/>
                <a:cs typeface="Minion Pro"/>
              </a:rPr>
              <a:t>αὐτοὺς ὡς ἐξουσίαν </a:t>
            </a:r>
            <a:endParaRPr lang="en-US" sz="3600" dirty="0" smtClean="0">
              <a:latin typeface="Minion Pro"/>
              <a:cs typeface="Minion Pro"/>
            </a:endParaRPr>
          </a:p>
          <a:p>
            <a:endParaRPr lang="en-US" sz="3600" dirty="0">
              <a:latin typeface="Minion Pro"/>
              <a:cs typeface="Minion Pro"/>
            </a:endParaRPr>
          </a:p>
          <a:p>
            <a:r>
              <a:rPr lang="el-GR" sz="3600" b="1" dirty="0" smtClean="0">
                <a:solidFill>
                  <a:srgbClr val="FF0000"/>
                </a:solidFill>
                <a:latin typeface="Minion Pro"/>
                <a:cs typeface="Minion Pro"/>
              </a:rPr>
              <a:t>ἔχων</a:t>
            </a:r>
            <a:r>
              <a:rPr lang="el-GR" sz="3600" dirty="0" smtClean="0">
                <a:solidFill>
                  <a:srgbClr val="FF0000"/>
                </a:solidFill>
                <a:latin typeface="Minion Pro"/>
                <a:cs typeface="Minion Pro"/>
              </a:rPr>
              <a:t> </a:t>
            </a:r>
            <a:r>
              <a:rPr lang="el-GR" sz="3600" dirty="0">
                <a:latin typeface="Minion Pro"/>
                <a:cs typeface="Minion Pro"/>
              </a:rPr>
              <a:t>καὶ οὐχ ὡς οἱ γραμματεῖς αὐτῶν</a:t>
            </a:r>
            <a:r>
              <a:rPr lang="el-GR" sz="3600" dirty="0" smtClean="0">
                <a:latin typeface="Minion Pro"/>
                <a:cs typeface="Minion Pro"/>
              </a:rPr>
              <a:t>.</a:t>
            </a:r>
            <a:r>
              <a:rPr lang="el-GR" sz="3600" dirty="0">
                <a:latin typeface="Minion Pro"/>
                <a:cs typeface="Minion Pro"/>
              </a:rPr>
              <a:t> </a:t>
            </a:r>
            <a:endParaRPr lang="en-US" sz="3600" dirty="0">
              <a:latin typeface="Minion Pro"/>
              <a:cs typeface="Minion Pro"/>
            </a:endParaRPr>
          </a:p>
        </p:txBody>
      </p:sp>
      <p:sp>
        <p:nvSpPr>
          <p:cNvPr id="4" name="Rectangle 80"/>
          <p:cNvSpPr>
            <a:spLocks noChangeArrowheads="1"/>
          </p:cNvSpPr>
          <p:nvPr/>
        </p:nvSpPr>
        <p:spPr bwMode="auto">
          <a:xfrm>
            <a:off x="1556734" y="309885"/>
            <a:ext cx="999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3S</a:t>
            </a:r>
            <a:endParaRPr lang="es-PE" sz="2400" b="1" dirty="0">
              <a:solidFill>
                <a:srgbClr val="FF0000"/>
              </a:solidFill>
              <a:latin typeface="Minion Pro"/>
              <a:cs typeface="Minion Pro"/>
            </a:endParaRPr>
          </a:p>
        </p:txBody>
      </p:sp>
      <p:sp>
        <p:nvSpPr>
          <p:cNvPr id="7" name="Rectangle 80"/>
          <p:cNvSpPr>
            <a:spLocks noChangeArrowheads="1"/>
          </p:cNvSpPr>
          <p:nvPr/>
        </p:nvSpPr>
        <p:spPr bwMode="auto">
          <a:xfrm>
            <a:off x="3419872" y="339502"/>
            <a:ext cx="1479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128144274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07505" y="673409"/>
            <a:ext cx="9001000"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l-GR" sz="3600" dirty="0" smtClean="0">
                <a:latin typeface="Minion Pro"/>
                <a:cs typeface="Minion Pro"/>
              </a:rPr>
              <a:t>Mat </a:t>
            </a:r>
            <a:r>
              <a:rPr lang="el-GR" sz="3600" dirty="0">
                <a:latin typeface="Minion Pro"/>
                <a:cs typeface="Minion Pro"/>
              </a:rPr>
              <a:t>7:29 </a:t>
            </a:r>
            <a:r>
              <a:rPr lang="el-GR" sz="3600" b="1" dirty="0">
                <a:solidFill>
                  <a:srgbClr val="FF0000"/>
                </a:solidFill>
                <a:latin typeface="Minion Pro"/>
                <a:cs typeface="Minion Pro"/>
              </a:rPr>
              <a:t>ἦν</a:t>
            </a:r>
            <a:r>
              <a:rPr lang="el-GR" sz="3600" dirty="0">
                <a:solidFill>
                  <a:srgbClr val="FF0000"/>
                </a:solidFill>
                <a:latin typeface="Minion Pro"/>
                <a:cs typeface="Minion Pro"/>
              </a:rPr>
              <a:t> </a:t>
            </a:r>
            <a:r>
              <a:rPr lang="el-GR" sz="3600" dirty="0">
                <a:latin typeface="Minion Pro"/>
                <a:cs typeface="Minion Pro"/>
              </a:rPr>
              <a:t>γὰρ </a:t>
            </a:r>
            <a:r>
              <a:rPr lang="el-GR" sz="3600" b="1" dirty="0">
                <a:solidFill>
                  <a:srgbClr val="FF0000"/>
                </a:solidFill>
                <a:latin typeface="Minion Pro"/>
                <a:cs typeface="Minion Pro"/>
              </a:rPr>
              <a:t>διδάσκων</a:t>
            </a:r>
            <a:r>
              <a:rPr lang="el-GR" sz="3600" dirty="0">
                <a:solidFill>
                  <a:srgbClr val="FF0000"/>
                </a:solidFill>
                <a:latin typeface="Minion Pro"/>
                <a:cs typeface="Minion Pro"/>
              </a:rPr>
              <a:t> </a:t>
            </a:r>
            <a:r>
              <a:rPr lang="el-GR" sz="3600" dirty="0">
                <a:latin typeface="Minion Pro"/>
                <a:cs typeface="Minion Pro"/>
              </a:rPr>
              <a:t>αὐτοὺς ὡς ἐξουσίαν </a:t>
            </a:r>
            <a:endParaRPr lang="en-US" sz="3600" dirty="0" smtClean="0">
              <a:latin typeface="Minion Pro"/>
              <a:cs typeface="Minion Pro"/>
            </a:endParaRPr>
          </a:p>
          <a:p>
            <a:endParaRPr lang="en-US" sz="3600" dirty="0">
              <a:latin typeface="Minion Pro"/>
              <a:cs typeface="Minion Pro"/>
            </a:endParaRPr>
          </a:p>
          <a:p>
            <a:r>
              <a:rPr lang="el-GR" sz="3600" b="1" dirty="0" smtClean="0">
                <a:solidFill>
                  <a:srgbClr val="FF0000"/>
                </a:solidFill>
                <a:latin typeface="Minion Pro"/>
                <a:cs typeface="Minion Pro"/>
              </a:rPr>
              <a:t>ἔχων</a:t>
            </a:r>
            <a:r>
              <a:rPr lang="el-GR" sz="3600" dirty="0" smtClean="0">
                <a:solidFill>
                  <a:srgbClr val="FF0000"/>
                </a:solidFill>
                <a:latin typeface="Minion Pro"/>
                <a:cs typeface="Minion Pro"/>
              </a:rPr>
              <a:t> </a:t>
            </a:r>
            <a:r>
              <a:rPr lang="el-GR" sz="3600" dirty="0">
                <a:latin typeface="Minion Pro"/>
                <a:cs typeface="Minion Pro"/>
              </a:rPr>
              <a:t>καὶ οὐχ ὡς οἱ γραμματεῖς αὐτῶν</a:t>
            </a:r>
            <a:r>
              <a:rPr lang="el-GR" sz="3600" dirty="0" smtClean="0">
                <a:latin typeface="Minion Pro"/>
                <a:cs typeface="Minion Pro"/>
              </a:rPr>
              <a:t>.</a:t>
            </a:r>
            <a:r>
              <a:rPr lang="el-GR" sz="3600" dirty="0">
                <a:latin typeface="Minion Pro"/>
                <a:cs typeface="Minion Pro"/>
              </a:rPr>
              <a:t> </a:t>
            </a:r>
            <a:endParaRPr lang="en-US" sz="3600" dirty="0">
              <a:latin typeface="Minion Pro"/>
              <a:cs typeface="Minion Pro"/>
            </a:endParaRPr>
          </a:p>
        </p:txBody>
      </p:sp>
      <p:sp>
        <p:nvSpPr>
          <p:cNvPr id="4" name="Rectangle 80"/>
          <p:cNvSpPr>
            <a:spLocks noChangeArrowheads="1"/>
          </p:cNvSpPr>
          <p:nvPr/>
        </p:nvSpPr>
        <p:spPr bwMode="auto">
          <a:xfrm>
            <a:off x="1556734" y="309885"/>
            <a:ext cx="999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3S</a:t>
            </a:r>
            <a:endParaRPr lang="es-PE" sz="2400" b="1" dirty="0">
              <a:solidFill>
                <a:srgbClr val="FF0000"/>
              </a:solidFill>
              <a:latin typeface="Minion Pro"/>
              <a:cs typeface="Minion Pro"/>
            </a:endParaRPr>
          </a:p>
        </p:txBody>
      </p:sp>
      <p:sp>
        <p:nvSpPr>
          <p:cNvPr id="7" name="Rectangle 80"/>
          <p:cNvSpPr>
            <a:spLocks noChangeArrowheads="1"/>
          </p:cNvSpPr>
          <p:nvPr/>
        </p:nvSpPr>
        <p:spPr bwMode="auto">
          <a:xfrm>
            <a:off x="3419872" y="339502"/>
            <a:ext cx="1479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PAP SMN</a:t>
            </a:r>
            <a:endParaRPr lang="es-PE" sz="2400" b="1" dirty="0">
              <a:solidFill>
                <a:srgbClr val="FF0000"/>
              </a:solidFill>
              <a:latin typeface="Minion Pro"/>
              <a:cs typeface="Minion Pro"/>
            </a:endParaRPr>
          </a:p>
        </p:txBody>
      </p:sp>
      <p:sp>
        <p:nvSpPr>
          <p:cNvPr id="8" name="Rectangle 80"/>
          <p:cNvSpPr>
            <a:spLocks noChangeArrowheads="1"/>
          </p:cNvSpPr>
          <p:nvPr/>
        </p:nvSpPr>
        <p:spPr bwMode="auto">
          <a:xfrm>
            <a:off x="29261" y="1491630"/>
            <a:ext cx="1479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12814427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07505" y="673409"/>
            <a:ext cx="9001000"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l-GR" sz="3600" dirty="0" smtClean="0">
                <a:latin typeface="Minion Pro"/>
                <a:cs typeface="Minion Pro"/>
              </a:rPr>
              <a:t>Mat </a:t>
            </a:r>
            <a:r>
              <a:rPr lang="el-GR" sz="3600" dirty="0">
                <a:latin typeface="Minion Pro"/>
                <a:cs typeface="Minion Pro"/>
              </a:rPr>
              <a:t>7:29 </a:t>
            </a:r>
            <a:r>
              <a:rPr lang="el-GR" sz="3600" b="1" dirty="0">
                <a:solidFill>
                  <a:srgbClr val="FF0000"/>
                </a:solidFill>
                <a:latin typeface="Minion Pro"/>
                <a:cs typeface="Minion Pro"/>
              </a:rPr>
              <a:t>ἦν</a:t>
            </a:r>
            <a:r>
              <a:rPr lang="el-GR" sz="3600" dirty="0">
                <a:solidFill>
                  <a:srgbClr val="FF0000"/>
                </a:solidFill>
                <a:latin typeface="Minion Pro"/>
                <a:cs typeface="Minion Pro"/>
              </a:rPr>
              <a:t> </a:t>
            </a:r>
            <a:r>
              <a:rPr lang="el-GR" sz="3600" dirty="0">
                <a:latin typeface="Minion Pro"/>
                <a:cs typeface="Minion Pro"/>
              </a:rPr>
              <a:t>γὰρ </a:t>
            </a:r>
            <a:r>
              <a:rPr lang="el-GR" sz="3600" b="1" dirty="0">
                <a:solidFill>
                  <a:srgbClr val="FF0000"/>
                </a:solidFill>
                <a:latin typeface="Minion Pro"/>
                <a:cs typeface="Minion Pro"/>
              </a:rPr>
              <a:t>διδάσκων</a:t>
            </a:r>
            <a:r>
              <a:rPr lang="el-GR" sz="3600" dirty="0">
                <a:solidFill>
                  <a:srgbClr val="FF0000"/>
                </a:solidFill>
                <a:latin typeface="Minion Pro"/>
                <a:cs typeface="Minion Pro"/>
              </a:rPr>
              <a:t> </a:t>
            </a:r>
            <a:r>
              <a:rPr lang="el-GR" sz="3600" dirty="0">
                <a:latin typeface="Minion Pro"/>
                <a:cs typeface="Minion Pro"/>
              </a:rPr>
              <a:t>αὐτοὺς ὡς ἐξουσίαν </a:t>
            </a:r>
            <a:endParaRPr lang="en-US" sz="3600" dirty="0" smtClean="0">
              <a:latin typeface="Minion Pro"/>
              <a:cs typeface="Minion Pro"/>
            </a:endParaRPr>
          </a:p>
          <a:p>
            <a:endParaRPr lang="en-US" sz="3600" dirty="0">
              <a:latin typeface="Minion Pro"/>
              <a:cs typeface="Minion Pro"/>
            </a:endParaRPr>
          </a:p>
          <a:p>
            <a:r>
              <a:rPr lang="el-GR" sz="3600" b="1" dirty="0" smtClean="0">
                <a:solidFill>
                  <a:srgbClr val="FF0000"/>
                </a:solidFill>
                <a:latin typeface="Minion Pro"/>
                <a:cs typeface="Minion Pro"/>
              </a:rPr>
              <a:t>ἔχων</a:t>
            </a:r>
            <a:r>
              <a:rPr lang="el-GR" sz="3600" dirty="0" smtClean="0">
                <a:solidFill>
                  <a:srgbClr val="FF0000"/>
                </a:solidFill>
                <a:latin typeface="Minion Pro"/>
                <a:cs typeface="Minion Pro"/>
              </a:rPr>
              <a:t> </a:t>
            </a:r>
            <a:r>
              <a:rPr lang="el-GR" sz="3600" dirty="0">
                <a:latin typeface="Minion Pro"/>
                <a:cs typeface="Minion Pro"/>
              </a:rPr>
              <a:t>καὶ οὐχ ὡς οἱ γραμματεῖς αὐτῶν</a:t>
            </a:r>
            <a:r>
              <a:rPr lang="el-GR" sz="3600" dirty="0" smtClean="0">
                <a:latin typeface="Minion Pro"/>
                <a:cs typeface="Minion Pro"/>
              </a:rPr>
              <a:t>.</a:t>
            </a:r>
            <a:r>
              <a:rPr lang="el-GR" sz="3600" dirty="0">
                <a:latin typeface="Minion Pro"/>
                <a:cs typeface="Minion Pro"/>
              </a:rPr>
              <a:t> </a:t>
            </a:r>
            <a:endParaRPr lang="en-US" sz="3600" dirty="0">
              <a:latin typeface="Minion Pro"/>
              <a:cs typeface="Minion Pro"/>
            </a:endParaRPr>
          </a:p>
        </p:txBody>
      </p:sp>
      <p:sp>
        <p:nvSpPr>
          <p:cNvPr id="4" name="Rectangle 80"/>
          <p:cNvSpPr>
            <a:spLocks noChangeArrowheads="1"/>
          </p:cNvSpPr>
          <p:nvPr/>
        </p:nvSpPr>
        <p:spPr bwMode="auto">
          <a:xfrm>
            <a:off x="1556734" y="309885"/>
            <a:ext cx="999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3S</a:t>
            </a:r>
            <a:endParaRPr lang="es-PE" sz="2400" b="1" dirty="0">
              <a:solidFill>
                <a:srgbClr val="FF0000"/>
              </a:solidFill>
              <a:latin typeface="Minion Pro"/>
              <a:cs typeface="Minion Pro"/>
            </a:endParaRPr>
          </a:p>
        </p:txBody>
      </p:sp>
      <p:sp>
        <p:nvSpPr>
          <p:cNvPr id="6" name="Text Box 4"/>
          <p:cNvSpPr txBox="1">
            <a:spLocks noChangeArrowheads="1"/>
          </p:cNvSpPr>
          <p:nvPr/>
        </p:nvSpPr>
        <p:spPr bwMode="auto">
          <a:xfrm>
            <a:off x="251523" y="3121679"/>
            <a:ext cx="86409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MX" sz="3600" dirty="0" smtClean="0">
                <a:latin typeface="Minion Pro"/>
                <a:cs typeface="Minion Pro"/>
              </a:rPr>
              <a:t>porque </a:t>
            </a:r>
            <a:r>
              <a:rPr lang="es-MX" sz="3600" dirty="0">
                <a:latin typeface="Minion Pro"/>
                <a:cs typeface="Minion Pro"/>
              </a:rPr>
              <a:t>les </a:t>
            </a:r>
            <a:r>
              <a:rPr lang="es-MX" sz="3600" b="1" dirty="0">
                <a:solidFill>
                  <a:srgbClr val="FF0000"/>
                </a:solidFill>
                <a:latin typeface="Minion Pro"/>
                <a:cs typeface="Minion Pro"/>
              </a:rPr>
              <a:t>estaba</a:t>
            </a:r>
            <a:r>
              <a:rPr lang="es-MX" sz="3600" dirty="0">
                <a:latin typeface="Minion Pro"/>
                <a:cs typeface="Minion Pro"/>
              </a:rPr>
              <a:t> </a:t>
            </a:r>
            <a:r>
              <a:rPr lang="es-MX" sz="3600" b="1" dirty="0">
                <a:solidFill>
                  <a:srgbClr val="FF0000"/>
                </a:solidFill>
                <a:latin typeface="Minion Pro"/>
                <a:cs typeface="Minion Pro"/>
              </a:rPr>
              <a:t>enseñando</a:t>
            </a:r>
            <a:r>
              <a:rPr lang="es-MX" sz="3600" dirty="0">
                <a:solidFill>
                  <a:srgbClr val="FF0000"/>
                </a:solidFill>
                <a:latin typeface="Minion Pro"/>
                <a:cs typeface="Minion Pro"/>
              </a:rPr>
              <a:t> </a:t>
            </a:r>
            <a:r>
              <a:rPr lang="es-MX" sz="3600" dirty="0">
                <a:latin typeface="Minion Pro"/>
                <a:cs typeface="Minion Pro"/>
              </a:rPr>
              <a:t>como quien </a:t>
            </a:r>
            <a:r>
              <a:rPr lang="es-MX" sz="3600" b="1" dirty="0">
                <a:solidFill>
                  <a:srgbClr val="FF0000"/>
                </a:solidFill>
                <a:latin typeface="Minion Pro"/>
                <a:cs typeface="Minion Pro"/>
              </a:rPr>
              <a:t>tiene</a:t>
            </a:r>
            <a:r>
              <a:rPr lang="es-MX" sz="3600" dirty="0">
                <a:solidFill>
                  <a:srgbClr val="FF0000"/>
                </a:solidFill>
                <a:latin typeface="Minion Pro"/>
                <a:cs typeface="Minion Pro"/>
              </a:rPr>
              <a:t> </a:t>
            </a:r>
            <a:r>
              <a:rPr lang="es-MX" sz="3600" dirty="0">
                <a:latin typeface="Minion Pro"/>
                <a:cs typeface="Minion Pro"/>
              </a:rPr>
              <a:t>autoridad y no como sus </a:t>
            </a:r>
            <a:r>
              <a:rPr lang="es-MX" sz="3600" dirty="0" smtClean="0">
                <a:latin typeface="Minion Pro"/>
                <a:cs typeface="Minion Pro"/>
              </a:rPr>
              <a:t>escribas</a:t>
            </a:r>
            <a:endParaRPr lang="en-US" sz="3600" dirty="0" smtClean="0">
              <a:latin typeface="Minion Pro"/>
              <a:cs typeface="Minion Pro"/>
            </a:endParaRPr>
          </a:p>
        </p:txBody>
      </p:sp>
      <p:sp>
        <p:nvSpPr>
          <p:cNvPr id="7" name="Rectangle 80"/>
          <p:cNvSpPr>
            <a:spLocks noChangeArrowheads="1"/>
          </p:cNvSpPr>
          <p:nvPr/>
        </p:nvSpPr>
        <p:spPr bwMode="auto">
          <a:xfrm>
            <a:off x="3419872" y="339502"/>
            <a:ext cx="1479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PAP SMN</a:t>
            </a:r>
            <a:endParaRPr lang="es-PE" sz="2400" b="1" dirty="0">
              <a:solidFill>
                <a:srgbClr val="FF0000"/>
              </a:solidFill>
              <a:latin typeface="Minion Pro"/>
              <a:cs typeface="Minion Pro"/>
            </a:endParaRPr>
          </a:p>
        </p:txBody>
      </p:sp>
      <p:sp>
        <p:nvSpPr>
          <p:cNvPr id="8" name="Rectangle 80"/>
          <p:cNvSpPr>
            <a:spLocks noChangeArrowheads="1"/>
          </p:cNvSpPr>
          <p:nvPr/>
        </p:nvSpPr>
        <p:spPr bwMode="auto">
          <a:xfrm>
            <a:off x="29261" y="1491630"/>
            <a:ext cx="1479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128144274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673409"/>
            <a:ext cx="910850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l-GR" sz="3600" dirty="0" smtClean="0">
                <a:latin typeface="Minion Pro"/>
                <a:cs typeface="Minion Pro"/>
              </a:rPr>
              <a:t>Mat </a:t>
            </a:r>
            <a:r>
              <a:rPr lang="el-GR" sz="3600" dirty="0">
                <a:latin typeface="Minion Pro"/>
                <a:cs typeface="Minion Pro"/>
              </a:rPr>
              <a:t>19:22 </a:t>
            </a:r>
            <a:r>
              <a:rPr lang="el-GR" sz="3600" b="1" dirty="0">
                <a:solidFill>
                  <a:srgbClr val="FF0000"/>
                </a:solidFill>
                <a:latin typeface="Minion Pro"/>
                <a:cs typeface="Minion Pro"/>
              </a:rPr>
              <a:t>ἀκούσας</a:t>
            </a:r>
            <a:r>
              <a:rPr lang="el-GR" sz="3600" dirty="0">
                <a:solidFill>
                  <a:srgbClr val="FF0000"/>
                </a:solidFill>
                <a:latin typeface="Minion Pro"/>
                <a:cs typeface="Minion Pro"/>
              </a:rPr>
              <a:t> </a:t>
            </a:r>
            <a:r>
              <a:rPr lang="el-GR" sz="3600" dirty="0">
                <a:latin typeface="Minion Pro"/>
                <a:cs typeface="Minion Pro"/>
              </a:rPr>
              <a:t>δὲ ὁ νεανίσκος τὸν λόγον </a:t>
            </a:r>
            <a:r>
              <a:rPr lang="en-US" sz="3600" dirty="0">
                <a:latin typeface="Minion Pro"/>
                <a:cs typeface="Minion Pro"/>
              </a:rPr>
              <a:t> </a:t>
            </a:r>
            <a:endParaRPr lang="en-US" sz="3600" dirty="0" smtClean="0">
              <a:latin typeface="Minion Pro"/>
              <a:cs typeface="Minion Pro"/>
            </a:endParaRPr>
          </a:p>
          <a:p>
            <a:endParaRPr lang="en-US" sz="3600" b="1" dirty="0">
              <a:solidFill>
                <a:srgbClr val="FF0000"/>
              </a:solidFill>
              <a:latin typeface="Minion Pro"/>
              <a:cs typeface="Minion Pro"/>
            </a:endParaRPr>
          </a:p>
          <a:p>
            <a:r>
              <a:rPr lang="el-GR" sz="3600" b="1" dirty="0" smtClean="0">
                <a:solidFill>
                  <a:srgbClr val="FF0000"/>
                </a:solidFill>
                <a:latin typeface="Minion Pro"/>
                <a:cs typeface="Minion Pro"/>
              </a:rPr>
              <a:t>ἀπῆλθεν</a:t>
            </a:r>
            <a:r>
              <a:rPr lang="el-GR" sz="3600" dirty="0" smtClean="0">
                <a:solidFill>
                  <a:srgbClr val="FF0000"/>
                </a:solidFill>
                <a:latin typeface="Minion Pro"/>
                <a:cs typeface="Minion Pro"/>
              </a:rPr>
              <a:t> </a:t>
            </a:r>
            <a:r>
              <a:rPr lang="el-GR" sz="3600" b="1" dirty="0">
                <a:solidFill>
                  <a:srgbClr val="FF0000"/>
                </a:solidFill>
                <a:latin typeface="Minion Pro"/>
                <a:cs typeface="Minion Pro"/>
              </a:rPr>
              <a:t>λυπούμενος</a:t>
            </a:r>
            <a:r>
              <a:rPr lang="el-GR" sz="3600" dirty="0">
                <a:latin typeface="Minion Pro"/>
                <a:cs typeface="Minion Pro"/>
              </a:rPr>
              <a:t>· </a:t>
            </a:r>
            <a:r>
              <a:rPr lang="el-GR" sz="3600" b="1" dirty="0">
                <a:solidFill>
                  <a:srgbClr val="FF0000"/>
                </a:solidFill>
                <a:latin typeface="Minion Pro"/>
                <a:cs typeface="Minion Pro"/>
              </a:rPr>
              <a:t>ἦν</a:t>
            </a:r>
            <a:r>
              <a:rPr lang="el-GR" sz="3600" dirty="0">
                <a:solidFill>
                  <a:srgbClr val="FF0000"/>
                </a:solidFill>
                <a:latin typeface="Minion Pro"/>
                <a:cs typeface="Minion Pro"/>
              </a:rPr>
              <a:t> </a:t>
            </a:r>
            <a:r>
              <a:rPr lang="el-GR" sz="3600" dirty="0">
                <a:latin typeface="Minion Pro"/>
                <a:cs typeface="Minion Pro"/>
              </a:rPr>
              <a:t>γὰρ </a:t>
            </a:r>
            <a:r>
              <a:rPr lang="el-GR" sz="3600" b="1" dirty="0">
                <a:solidFill>
                  <a:srgbClr val="FF0000"/>
                </a:solidFill>
                <a:latin typeface="Minion Pro"/>
                <a:cs typeface="Minion Pro"/>
              </a:rPr>
              <a:t>ἔχων</a:t>
            </a:r>
            <a:r>
              <a:rPr lang="el-GR" sz="3600" dirty="0">
                <a:solidFill>
                  <a:srgbClr val="FF0000"/>
                </a:solidFill>
                <a:latin typeface="Minion Pro"/>
                <a:cs typeface="Minion Pro"/>
              </a:rPr>
              <a:t> </a:t>
            </a:r>
            <a:r>
              <a:rPr lang="el-GR" sz="3600" dirty="0" smtClean="0">
                <a:latin typeface="Minion Pro"/>
                <a:cs typeface="Minion Pro"/>
              </a:rPr>
              <a:t>κτήματα</a:t>
            </a:r>
            <a:r>
              <a:rPr lang="en-US" sz="3600" dirty="0" smtClean="0">
                <a:latin typeface="Minion Pro"/>
                <a:cs typeface="Minion Pro"/>
              </a:rPr>
              <a:t> </a:t>
            </a:r>
          </a:p>
          <a:p>
            <a:endParaRPr lang="en-US" sz="2400" dirty="0">
              <a:latin typeface="Minion Pro"/>
              <a:cs typeface="Minion Pro"/>
            </a:endParaRPr>
          </a:p>
          <a:p>
            <a:r>
              <a:rPr lang="el-GR" sz="3600" dirty="0" smtClean="0">
                <a:latin typeface="Minion Pro"/>
                <a:cs typeface="Minion Pro"/>
              </a:rPr>
              <a:t>πολλά</a:t>
            </a:r>
            <a:r>
              <a:rPr lang="el-GR" sz="3600" dirty="0">
                <a:latin typeface="Minion Pro"/>
                <a:cs typeface="Minion Pro"/>
              </a:rPr>
              <a:t>.</a:t>
            </a:r>
            <a:endParaRPr lang="en-US" sz="3600" dirty="0">
              <a:latin typeface="Minion Pro"/>
              <a:cs typeface="Minion Pro"/>
            </a:endParaRPr>
          </a:p>
        </p:txBody>
      </p:sp>
    </p:spTree>
    <p:extLst>
      <p:ext uri="{BB962C8B-B14F-4D97-AF65-F5344CB8AC3E}">
        <p14:creationId xmlns:p14="http://schemas.microsoft.com/office/powerpoint/2010/main" val="26366249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673409"/>
            <a:ext cx="910850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l-GR" sz="3600" dirty="0" smtClean="0">
                <a:latin typeface="Minion Pro"/>
                <a:cs typeface="Minion Pro"/>
              </a:rPr>
              <a:t>Mat </a:t>
            </a:r>
            <a:r>
              <a:rPr lang="el-GR" sz="3600" dirty="0">
                <a:latin typeface="Minion Pro"/>
                <a:cs typeface="Minion Pro"/>
              </a:rPr>
              <a:t>19:22 </a:t>
            </a:r>
            <a:r>
              <a:rPr lang="el-GR" sz="3600" b="1" dirty="0">
                <a:solidFill>
                  <a:srgbClr val="FF0000"/>
                </a:solidFill>
                <a:latin typeface="Minion Pro"/>
                <a:cs typeface="Minion Pro"/>
              </a:rPr>
              <a:t>ἀκούσας</a:t>
            </a:r>
            <a:r>
              <a:rPr lang="el-GR" sz="3600" dirty="0">
                <a:solidFill>
                  <a:srgbClr val="FF0000"/>
                </a:solidFill>
                <a:latin typeface="Minion Pro"/>
                <a:cs typeface="Minion Pro"/>
              </a:rPr>
              <a:t> </a:t>
            </a:r>
            <a:r>
              <a:rPr lang="el-GR" sz="3600" dirty="0">
                <a:latin typeface="Minion Pro"/>
                <a:cs typeface="Minion Pro"/>
              </a:rPr>
              <a:t>δὲ ὁ νεανίσκος τὸν λόγον </a:t>
            </a:r>
            <a:r>
              <a:rPr lang="en-US" sz="3600" dirty="0">
                <a:latin typeface="Minion Pro"/>
                <a:cs typeface="Minion Pro"/>
              </a:rPr>
              <a:t> </a:t>
            </a:r>
            <a:endParaRPr lang="en-US" sz="3600" dirty="0" smtClean="0">
              <a:latin typeface="Minion Pro"/>
              <a:cs typeface="Minion Pro"/>
            </a:endParaRPr>
          </a:p>
          <a:p>
            <a:endParaRPr lang="en-US" sz="3600" b="1" dirty="0">
              <a:solidFill>
                <a:srgbClr val="FF0000"/>
              </a:solidFill>
              <a:latin typeface="Minion Pro"/>
              <a:cs typeface="Minion Pro"/>
            </a:endParaRPr>
          </a:p>
          <a:p>
            <a:r>
              <a:rPr lang="el-GR" sz="3600" b="1" dirty="0" smtClean="0">
                <a:solidFill>
                  <a:srgbClr val="FF0000"/>
                </a:solidFill>
                <a:latin typeface="Minion Pro"/>
                <a:cs typeface="Minion Pro"/>
              </a:rPr>
              <a:t>ἀπῆλθεν</a:t>
            </a:r>
            <a:r>
              <a:rPr lang="el-GR" sz="3600" dirty="0" smtClean="0">
                <a:solidFill>
                  <a:srgbClr val="FF0000"/>
                </a:solidFill>
                <a:latin typeface="Minion Pro"/>
                <a:cs typeface="Minion Pro"/>
              </a:rPr>
              <a:t> </a:t>
            </a:r>
            <a:r>
              <a:rPr lang="el-GR" sz="3600" b="1" dirty="0">
                <a:solidFill>
                  <a:srgbClr val="FF0000"/>
                </a:solidFill>
                <a:latin typeface="Minion Pro"/>
                <a:cs typeface="Minion Pro"/>
              </a:rPr>
              <a:t>λυπούμενος</a:t>
            </a:r>
            <a:r>
              <a:rPr lang="el-GR" sz="3600" dirty="0">
                <a:latin typeface="Minion Pro"/>
                <a:cs typeface="Minion Pro"/>
              </a:rPr>
              <a:t>· </a:t>
            </a:r>
            <a:r>
              <a:rPr lang="el-GR" sz="3600" b="1" dirty="0">
                <a:solidFill>
                  <a:srgbClr val="FF0000"/>
                </a:solidFill>
                <a:latin typeface="Minion Pro"/>
                <a:cs typeface="Minion Pro"/>
              </a:rPr>
              <a:t>ἦν</a:t>
            </a:r>
            <a:r>
              <a:rPr lang="el-GR" sz="3600" dirty="0">
                <a:solidFill>
                  <a:srgbClr val="FF0000"/>
                </a:solidFill>
                <a:latin typeface="Minion Pro"/>
                <a:cs typeface="Minion Pro"/>
              </a:rPr>
              <a:t> </a:t>
            </a:r>
            <a:r>
              <a:rPr lang="el-GR" sz="3600" dirty="0">
                <a:latin typeface="Minion Pro"/>
                <a:cs typeface="Minion Pro"/>
              </a:rPr>
              <a:t>γὰρ </a:t>
            </a:r>
            <a:r>
              <a:rPr lang="el-GR" sz="3600" b="1" dirty="0">
                <a:solidFill>
                  <a:srgbClr val="FF0000"/>
                </a:solidFill>
                <a:latin typeface="Minion Pro"/>
                <a:cs typeface="Minion Pro"/>
              </a:rPr>
              <a:t>ἔχων</a:t>
            </a:r>
            <a:r>
              <a:rPr lang="el-GR" sz="3600" dirty="0">
                <a:solidFill>
                  <a:srgbClr val="FF0000"/>
                </a:solidFill>
                <a:latin typeface="Minion Pro"/>
                <a:cs typeface="Minion Pro"/>
              </a:rPr>
              <a:t> </a:t>
            </a:r>
            <a:r>
              <a:rPr lang="el-GR" sz="3600" dirty="0" smtClean="0">
                <a:latin typeface="Minion Pro"/>
                <a:cs typeface="Minion Pro"/>
              </a:rPr>
              <a:t>κτήματα</a:t>
            </a:r>
            <a:r>
              <a:rPr lang="en-US" sz="3600" dirty="0" smtClean="0">
                <a:latin typeface="Minion Pro"/>
                <a:cs typeface="Minion Pro"/>
              </a:rPr>
              <a:t> </a:t>
            </a:r>
          </a:p>
          <a:p>
            <a:endParaRPr lang="en-US" sz="2400" dirty="0">
              <a:latin typeface="Minion Pro"/>
              <a:cs typeface="Minion Pro"/>
            </a:endParaRPr>
          </a:p>
          <a:p>
            <a:r>
              <a:rPr lang="el-GR" sz="3600" dirty="0" smtClean="0">
                <a:latin typeface="Minion Pro"/>
                <a:cs typeface="Minion Pro"/>
              </a:rPr>
              <a:t>πολλά</a:t>
            </a:r>
            <a:r>
              <a:rPr lang="el-GR" sz="3600" dirty="0">
                <a:latin typeface="Minion Pro"/>
                <a:cs typeface="Minion Pro"/>
              </a:rPr>
              <a:t>.</a:t>
            </a:r>
            <a:endParaRPr lang="en-US" sz="3600" dirty="0">
              <a:latin typeface="Minion Pro"/>
              <a:cs typeface="Minion Pro"/>
            </a:endParaRPr>
          </a:p>
        </p:txBody>
      </p:sp>
      <p:sp>
        <p:nvSpPr>
          <p:cNvPr id="4" name="Rectangle 80"/>
          <p:cNvSpPr>
            <a:spLocks noChangeArrowheads="1"/>
          </p:cNvSpPr>
          <p:nvPr/>
        </p:nvSpPr>
        <p:spPr bwMode="auto">
          <a:xfrm>
            <a:off x="2007052" y="381893"/>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3082426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17" name="Group 41"/>
          <p:cNvGraphicFramePr>
            <a:graphicFrameLocks noGrp="1"/>
          </p:cNvGraphicFramePr>
          <p:nvPr>
            <p:extLst>
              <p:ext uri="{D42A27DB-BD31-4B8C-83A1-F6EECF244321}">
                <p14:modId xmlns:p14="http://schemas.microsoft.com/office/powerpoint/2010/main" val="4120399847"/>
              </p:ext>
            </p:extLst>
          </p:nvPr>
        </p:nvGraphicFramePr>
        <p:xfrm>
          <a:off x="955328" y="67283"/>
          <a:ext cx="7236519" cy="4952739"/>
        </p:xfrm>
        <a:graphic>
          <a:graphicData uri="http://schemas.openxmlformats.org/drawingml/2006/table">
            <a:tbl>
              <a:tblPr/>
              <a:tblGrid>
                <a:gridCol w="853039"/>
                <a:gridCol w="2135008"/>
                <a:gridCol w="2160240"/>
                <a:gridCol w="2088232"/>
              </a:tblGrid>
              <a:tr h="128203">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small" normalizeH="0" baseline="0" dirty="0" smtClean="0">
                          <a:ln>
                            <a:noFill/>
                          </a:ln>
                          <a:solidFill>
                            <a:schemeClr val="tx1"/>
                          </a:solidFill>
                          <a:effectLst/>
                          <a:latin typeface="Cambria"/>
                          <a:ea typeface="Times New Roman" charset="0"/>
                          <a:cs typeface="Cambria"/>
                        </a:rPr>
                        <a:t>Participio</a:t>
                      </a:r>
                      <a:r>
                        <a:rPr kumimoji="0" lang="es-MX" sz="2800" b="1" i="0" u="none" strike="noStrike" cap="small" normalizeH="0" baseline="0" dirty="0" smtClean="0">
                          <a:ln>
                            <a:noFill/>
                          </a:ln>
                          <a:solidFill>
                            <a:schemeClr val="tx1"/>
                          </a:solidFill>
                          <a:effectLst/>
                          <a:latin typeface="Cambria"/>
                          <a:ea typeface="Times New Roman" charset="0"/>
                          <a:cs typeface="Cambria"/>
                        </a:rPr>
                        <a:t> Presente Medio-Pasivo</a:t>
                      </a:r>
                    </a:p>
                  </a:txBody>
                  <a:tcPr marL="91412" marR="91412" marT="34277" marB="34277" anchor="ctr"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hMerge="1">
                  <a:txBody>
                    <a:bodyPr/>
                    <a:lstStyle/>
                    <a:p>
                      <a:endParaRPr lang="en-US"/>
                    </a:p>
                  </a:txBody>
                  <a:tcPr/>
                </a:tc>
                <a:tc hMerge="1">
                  <a:txBody>
                    <a:bodyPr/>
                    <a:lstStyle/>
                    <a:p>
                      <a:endParaRPr lang="en-US"/>
                    </a:p>
                  </a:txBody>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MX" sz="2800" b="1" i="0" u="none" strike="noStrike" cap="small" normalizeH="0" baseline="0" dirty="0" smtClean="0">
                        <a:ln>
                          <a:noFill/>
                        </a:ln>
                        <a:solidFill>
                          <a:schemeClr val="tx1"/>
                        </a:solidFill>
                        <a:effectLst/>
                        <a:latin typeface="Cambria"/>
                        <a:ea typeface="Times New Roman" charset="0"/>
                        <a:cs typeface="Cambria"/>
                      </a:endParaRPr>
                    </a:p>
                  </a:txBody>
                  <a:tcPr marL="91412" marR="91412" marT="34277" marB="34277" anchor="ctr"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Masculino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s-MX" sz="2600" b="0" i="0" u="none" strike="noStrike" cap="none" normalizeH="0" baseline="0" dirty="0">
                        <a:ln>
                          <a:noFill/>
                        </a:ln>
                        <a:solidFill>
                          <a:schemeClr val="tx1"/>
                        </a:solidFill>
                        <a:effectLst/>
                        <a:latin typeface="Arial" charset="0"/>
                        <a:ea typeface="Times New Roman" charset="0"/>
                        <a:cs typeface="Arial" charset="0"/>
                      </a:endParaRPr>
                    </a:p>
                  </a:txBody>
                  <a:tcPr marT="34290" marB="3429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Femenino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Neutro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457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SN</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όμενος</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ομένη</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όμενον</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5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SG</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ομένου</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ομένης</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ομένου</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SD</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ομένῳ</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ομένῃ</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ομένῳ</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13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SA</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dirty="0">
                          <a:effectLst/>
                          <a:latin typeface="Minion Pro"/>
                          <a:ea typeface="Times New Roman"/>
                          <a:cs typeface="Times New Roman"/>
                        </a:rPr>
                        <a:t>ἀκου </a:t>
                      </a:r>
                      <a:r>
                        <a:rPr lang="el-GR" sz="2800" b="1" dirty="0">
                          <a:solidFill>
                            <a:srgbClr val="FF0000"/>
                          </a:solidFill>
                          <a:effectLst/>
                          <a:latin typeface="Minion Pro"/>
                          <a:ea typeface="Times New Roman"/>
                          <a:cs typeface="Times New Roman"/>
                        </a:rPr>
                        <a:t>όμενον</a:t>
                      </a:r>
                      <a:endParaRPr lang="en-US" sz="2800" dirty="0">
                        <a:effectLst/>
                        <a:latin typeface="Futura Lt BT"/>
                        <a:ea typeface="Times New Roman"/>
                        <a:cs typeface="Times New Roman"/>
                      </a:endParaRPr>
                    </a:p>
                  </a:txBody>
                  <a:tcPr marL="54610" marR="5461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ομένην</a:t>
                      </a:r>
                      <a:endParaRPr lang="en-US" sz="2800">
                        <a:effectLst/>
                        <a:latin typeface="Futura Lt BT"/>
                        <a:ea typeface="Times New Roman"/>
                        <a:cs typeface="Times New Roman"/>
                      </a:endParaRPr>
                    </a:p>
                  </a:txBody>
                  <a:tcPr marL="54610" marR="5461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όμενον</a:t>
                      </a:r>
                      <a:endParaRPr lang="en-US" sz="2800">
                        <a:effectLst/>
                        <a:latin typeface="Futura Lt BT"/>
                        <a:ea typeface="Times New Roman"/>
                        <a:cs typeface="Times New Roman"/>
                      </a:endParaRPr>
                    </a:p>
                  </a:txBody>
                  <a:tcPr marL="54610" marR="54610" marT="0" marB="0" anchor="ctr">
                    <a:lnL w="2857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32491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PN</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όμενοι</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όμεναι</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όμενα</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967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PG</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ομένων</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ομένων</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ομένων</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48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PD</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ομένοις</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ομέναις</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ομένοις</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24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PA</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ομένους</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a:effectLst/>
                          <a:latin typeface="Minion Pro"/>
                          <a:ea typeface="Times New Roman"/>
                          <a:cs typeface="Times New Roman"/>
                        </a:rPr>
                        <a:t>ἀκου </a:t>
                      </a:r>
                      <a:r>
                        <a:rPr lang="el-GR" sz="2800" b="1">
                          <a:solidFill>
                            <a:srgbClr val="FF0000"/>
                          </a:solidFill>
                          <a:effectLst/>
                          <a:latin typeface="Minion Pro"/>
                          <a:ea typeface="Times New Roman"/>
                          <a:cs typeface="Times New Roman"/>
                        </a:rPr>
                        <a:t>ομένας</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ctr">
                        <a:spcBef>
                          <a:spcPts val="0"/>
                        </a:spcBef>
                        <a:spcAft>
                          <a:spcPts val="0"/>
                        </a:spcAft>
                      </a:pPr>
                      <a:r>
                        <a:rPr lang="el-GR" sz="2800" b="1" dirty="0">
                          <a:effectLst/>
                          <a:latin typeface="Minion Pro"/>
                          <a:ea typeface="Times New Roman"/>
                          <a:cs typeface="Times New Roman"/>
                        </a:rPr>
                        <a:t>ἀκου </a:t>
                      </a:r>
                      <a:r>
                        <a:rPr lang="el-GR" sz="2800" b="1" dirty="0">
                          <a:solidFill>
                            <a:srgbClr val="FF0000"/>
                          </a:solidFill>
                          <a:effectLst/>
                          <a:latin typeface="Minion Pro"/>
                          <a:ea typeface="Times New Roman"/>
                          <a:cs typeface="Times New Roman"/>
                        </a:rPr>
                        <a:t>όμενα</a:t>
                      </a:r>
                      <a:endParaRPr lang="en-US" sz="2800" dirty="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1002604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673409"/>
            <a:ext cx="910850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l-GR" sz="3600" dirty="0" smtClean="0">
                <a:latin typeface="Minion Pro"/>
                <a:cs typeface="Minion Pro"/>
              </a:rPr>
              <a:t>Mat </a:t>
            </a:r>
            <a:r>
              <a:rPr lang="el-GR" sz="3600" dirty="0">
                <a:latin typeface="Minion Pro"/>
                <a:cs typeface="Minion Pro"/>
              </a:rPr>
              <a:t>19:22 </a:t>
            </a:r>
            <a:r>
              <a:rPr lang="el-GR" sz="3600" b="1" dirty="0">
                <a:solidFill>
                  <a:srgbClr val="FF0000"/>
                </a:solidFill>
                <a:latin typeface="Minion Pro"/>
                <a:cs typeface="Minion Pro"/>
              </a:rPr>
              <a:t>ἀκούσας</a:t>
            </a:r>
            <a:r>
              <a:rPr lang="el-GR" sz="3600" dirty="0">
                <a:solidFill>
                  <a:srgbClr val="FF0000"/>
                </a:solidFill>
                <a:latin typeface="Minion Pro"/>
                <a:cs typeface="Minion Pro"/>
              </a:rPr>
              <a:t> </a:t>
            </a:r>
            <a:r>
              <a:rPr lang="el-GR" sz="3600" dirty="0">
                <a:latin typeface="Minion Pro"/>
                <a:cs typeface="Minion Pro"/>
              </a:rPr>
              <a:t>δὲ ὁ νεανίσκος τὸν λόγον </a:t>
            </a:r>
            <a:r>
              <a:rPr lang="en-US" sz="3600" dirty="0">
                <a:latin typeface="Minion Pro"/>
                <a:cs typeface="Minion Pro"/>
              </a:rPr>
              <a:t> </a:t>
            </a:r>
            <a:endParaRPr lang="en-US" sz="3600" dirty="0" smtClean="0">
              <a:latin typeface="Minion Pro"/>
              <a:cs typeface="Minion Pro"/>
            </a:endParaRPr>
          </a:p>
          <a:p>
            <a:endParaRPr lang="en-US" sz="3600" b="1" dirty="0">
              <a:solidFill>
                <a:srgbClr val="FF0000"/>
              </a:solidFill>
              <a:latin typeface="Minion Pro"/>
              <a:cs typeface="Minion Pro"/>
            </a:endParaRPr>
          </a:p>
          <a:p>
            <a:r>
              <a:rPr lang="el-GR" sz="3600" b="1" dirty="0" smtClean="0">
                <a:solidFill>
                  <a:srgbClr val="FF0000"/>
                </a:solidFill>
                <a:latin typeface="Minion Pro"/>
                <a:cs typeface="Minion Pro"/>
              </a:rPr>
              <a:t>ἀπῆλθεν</a:t>
            </a:r>
            <a:r>
              <a:rPr lang="el-GR" sz="3600" dirty="0" smtClean="0">
                <a:solidFill>
                  <a:srgbClr val="FF0000"/>
                </a:solidFill>
                <a:latin typeface="Minion Pro"/>
                <a:cs typeface="Minion Pro"/>
              </a:rPr>
              <a:t> </a:t>
            </a:r>
            <a:r>
              <a:rPr lang="el-GR" sz="3600" b="1" dirty="0">
                <a:solidFill>
                  <a:srgbClr val="FF0000"/>
                </a:solidFill>
                <a:latin typeface="Minion Pro"/>
                <a:cs typeface="Minion Pro"/>
              </a:rPr>
              <a:t>λυπούμενος</a:t>
            </a:r>
            <a:r>
              <a:rPr lang="el-GR" sz="3600" dirty="0">
                <a:latin typeface="Minion Pro"/>
                <a:cs typeface="Minion Pro"/>
              </a:rPr>
              <a:t>· </a:t>
            </a:r>
            <a:r>
              <a:rPr lang="el-GR" sz="3600" b="1" dirty="0">
                <a:solidFill>
                  <a:srgbClr val="FF0000"/>
                </a:solidFill>
                <a:latin typeface="Minion Pro"/>
                <a:cs typeface="Minion Pro"/>
              </a:rPr>
              <a:t>ἦν</a:t>
            </a:r>
            <a:r>
              <a:rPr lang="el-GR" sz="3600" dirty="0">
                <a:solidFill>
                  <a:srgbClr val="FF0000"/>
                </a:solidFill>
                <a:latin typeface="Minion Pro"/>
                <a:cs typeface="Minion Pro"/>
              </a:rPr>
              <a:t> </a:t>
            </a:r>
            <a:r>
              <a:rPr lang="el-GR" sz="3600" dirty="0">
                <a:latin typeface="Minion Pro"/>
                <a:cs typeface="Minion Pro"/>
              </a:rPr>
              <a:t>γὰρ </a:t>
            </a:r>
            <a:r>
              <a:rPr lang="el-GR" sz="3600" b="1" dirty="0">
                <a:solidFill>
                  <a:srgbClr val="FF0000"/>
                </a:solidFill>
                <a:latin typeface="Minion Pro"/>
                <a:cs typeface="Minion Pro"/>
              </a:rPr>
              <a:t>ἔχων</a:t>
            </a:r>
            <a:r>
              <a:rPr lang="el-GR" sz="3600" dirty="0">
                <a:solidFill>
                  <a:srgbClr val="FF0000"/>
                </a:solidFill>
                <a:latin typeface="Minion Pro"/>
                <a:cs typeface="Minion Pro"/>
              </a:rPr>
              <a:t> </a:t>
            </a:r>
            <a:r>
              <a:rPr lang="el-GR" sz="3600" dirty="0" smtClean="0">
                <a:latin typeface="Minion Pro"/>
                <a:cs typeface="Minion Pro"/>
              </a:rPr>
              <a:t>κτήματα</a:t>
            </a:r>
            <a:r>
              <a:rPr lang="en-US" sz="3600" dirty="0" smtClean="0">
                <a:latin typeface="Minion Pro"/>
                <a:cs typeface="Minion Pro"/>
              </a:rPr>
              <a:t> </a:t>
            </a:r>
          </a:p>
          <a:p>
            <a:endParaRPr lang="en-US" sz="2400" dirty="0">
              <a:latin typeface="Minion Pro"/>
              <a:cs typeface="Minion Pro"/>
            </a:endParaRPr>
          </a:p>
          <a:p>
            <a:r>
              <a:rPr lang="el-GR" sz="3600" dirty="0" smtClean="0">
                <a:latin typeface="Minion Pro"/>
                <a:cs typeface="Minion Pro"/>
              </a:rPr>
              <a:t>πολλά</a:t>
            </a:r>
            <a:r>
              <a:rPr lang="el-GR" sz="3600" dirty="0">
                <a:latin typeface="Minion Pro"/>
                <a:cs typeface="Minion Pro"/>
              </a:rPr>
              <a:t>.</a:t>
            </a:r>
            <a:endParaRPr lang="en-US" sz="3600" dirty="0">
              <a:latin typeface="Minion Pro"/>
              <a:cs typeface="Minion Pro"/>
            </a:endParaRPr>
          </a:p>
        </p:txBody>
      </p:sp>
      <p:sp>
        <p:nvSpPr>
          <p:cNvPr id="4" name="Rectangle 80"/>
          <p:cNvSpPr>
            <a:spLocks noChangeArrowheads="1"/>
          </p:cNvSpPr>
          <p:nvPr/>
        </p:nvSpPr>
        <p:spPr bwMode="auto">
          <a:xfrm>
            <a:off x="2007052" y="381893"/>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AAP SMN</a:t>
            </a:r>
            <a:endParaRPr lang="es-PE" sz="2400" b="1" dirty="0">
              <a:solidFill>
                <a:srgbClr val="FF0000"/>
              </a:solidFill>
              <a:latin typeface="Minion Pro"/>
              <a:cs typeface="Minion Pro"/>
            </a:endParaRPr>
          </a:p>
        </p:txBody>
      </p:sp>
      <p:sp>
        <p:nvSpPr>
          <p:cNvPr id="8" name="Rectangle 80"/>
          <p:cNvSpPr>
            <a:spLocks noChangeArrowheads="1"/>
          </p:cNvSpPr>
          <p:nvPr/>
        </p:nvSpPr>
        <p:spPr bwMode="auto">
          <a:xfrm>
            <a:off x="430755" y="1491630"/>
            <a:ext cx="1044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AAI3S</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30824263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673409"/>
            <a:ext cx="910850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l-GR" sz="3600" dirty="0" smtClean="0">
                <a:latin typeface="Minion Pro"/>
                <a:cs typeface="Minion Pro"/>
              </a:rPr>
              <a:t>Mat </a:t>
            </a:r>
            <a:r>
              <a:rPr lang="el-GR" sz="3600" dirty="0">
                <a:latin typeface="Minion Pro"/>
                <a:cs typeface="Minion Pro"/>
              </a:rPr>
              <a:t>19:22 </a:t>
            </a:r>
            <a:r>
              <a:rPr lang="el-GR" sz="3600" b="1" dirty="0">
                <a:solidFill>
                  <a:srgbClr val="FF0000"/>
                </a:solidFill>
                <a:latin typeface="Minion Pro"/>
                <a:cs typeface="Minion Pro"/>
              </a:rPr>
              <a:t>ἀκούσας</a:t>
            </a:r>
            <a:r>
              <a:rPr lang="el-GR" sz="3600" dirty="0">
                <a:solidFill>
                  <a:srgbClr val="FF0000"/>
                </a:solidFill>
                <a:latin typeface="Minion Pro"/>
                <a:cs typeface="Minion Pro"/>
              </a:rPr>
              <a:t> </a:t>
            </a:r>
            <a:r>
              <a:rPr lang="el-GR" sz="3600" dirty="0">
                <a:latin typeface="Minion Pro"/>
                <a:cs typeface="Minion Pro"/>
              </a:rPr>
              <a:t>δὲ ὁ νεανίσκος τὸν λόγον </a:t>
            </a:r>
            <a:r>
              <a:rPr lang="en-US" sz="3600" dirty="0">
                <a:latin typeface="Minion Pro"/>
                <a:cs typeface="Minion Pro"/>
              </a:rPr>
              <a:t> </a:t>
            </a:r>
            <a:endParaRPr lang="en-US" sz="3600" dirty="0" smtClean="0">
              <a:latin typeface="Minion Pro"/>
              <a:cs typeface="Minion Pro"/>
            </a:endParaRPr>
          </a:p>
          <a:p>
            <a:endParaRPr lang="en-US" sz="3600" b="1" dirty="0">
              <a:solidFill>
                <a:srgbClr val="FF0000"/>
              </a:solidFill>
              <a:latin typeface="Minion Pro"/>
              <a:cs typeface="Minion Pro"/>
            </a:endParaRPr>
          </a:p>
          <a:p>
            <a:r>
              <a:rPr lang="el-GR" sz="3600" b="1" dirty="0" smtClean="0">
                <a:solidFill>
                  <a:srgbClr val="FF0000"/>
                </a:solidFill>
                <a:latin typeface="Minion Pro"/>
                <a:cs typeface="Minion Pro"/>
              </a:rPr>
              <a:t>ἀπῆλθεν</a:t>
            </a:r>
            <a:r>
              <a:rPr lang="el-GR" sz="3600" dirty="0" smtClean="0">
                <a:solidFill>
                  <a:srgbClr val="FF0000"/>
                </a:solidFill>
                <a:latin typeface="Minion Pro"/>
                <a:cs typeface="Minion Pro"/>
              </a:rPr>
              <a:t> </a:t>
            </a:r>
            <a:r>
              <a:rPr lang="el-GR" sz="3600" b="1" dirty="0">
                <a:solidFill>
                  <a:srgbClr val="FF0000"/>
                </a:solidFill>
                <a:latin typeface="Minion Pro"/>
                <a:cs typeface="Minion Pro"/>
              </a:rPr>
              <a:t>λυπούμενος</a:t>
            </a:r>
            <a:r>
              <a:rPr lang="el-GR" sz="3600" dirty="0">
                <a:latin typeface="Minion Pro"/>
                <a:cs typeface="Minion Pro"/>
              </a:rPr>
              <a:t>· </a:t>
            </a:r>
            <a:r>
              <a:rPr lang="el-GR" sz="3600" b="1" dirty="0">
                <a:solidFill>
                  <a:srgbClr val="FF0000"/>
                </a:solidFill>
                <a:latin typeface="Minion Pro"/>
                <a:cs typeface="Minion Pro"/>
              </a:rPr>
              <a:t>ἦν</a:t>
            </a:r>
            <a:r>
              <a:rPr lang="el-GR" sz="3600" dirty="0">
                <a:solidFill>
                  <a:srgbClr val="FF0000"/>
                </a:solidFill>
                <a:latin typeface="Minion Pro"/>
                <a:cs typeface="Minion Pro"/>
              </a:rPr>
              <a:t> </a:t>
            </a:r>
            <a:r>
              <a:rPr lang="el-GR" sz="3600" dirty="0">
                <a:latin typeface="Minion Pro"/>
                <a:cs typeface="Minion Pro"/>
              </a:rPr>
              <a:t>γὰρ </a:t>
            </a:r>
            <a:r>
              <a:rPr lang="el-GR" sz="3600" b="1" dirty="0">
                <a:solidFill>
                  <a:srgbClr val="FF0000"/>
                </a:solidFill>
                <a:latin typeface="Minion Pro"/>
                <a:cs typeface="Minion Pro"/>
              </a:rPr>
              <a:t>ἔχων</a:t>
            </a:r>
            <a:r>
              <a:rPr lang="el-GR" sz="3600" dirty="0">
                <a:solidFill>
                  <a:srgbClr val="FF0000"/>
                </a:solidFill>
                <a:latin typeface="Minion Pro"/>
                <a:cs typeface="Minion Pro"/>
              </a:rPr>
              <a:t> </a:t>
            </a:r>
            <a:r>
              <a:rPr lang="el-GR" sz="3600" dirty="0" smtClean="0">
                <a:latin typeface="Minion Pro"/>
                <a:cs typeface="Minion Pro"/>
              </a:rPr>
              <a:t>κτήματα</a:t>
            </a:r>
            <a:r>
              <a:rPr lang="en-US" sz="3600" dirty="0" smtClean="0">
                <a:latin typeface="Minion Pro"/>
                <a:cs typeface="Minion Pro"/>
              </a:rPr>
              <a:t> </a:t>
            </a:r>
          </a:p>
          <a:p>
            <a:endParaRPr lang="en-US" sz="2400" dirty="0">
              <a:latin typeface="Minion Pro"/>
              <a:cs typeface="Minion Pro"/>
            </a:endParaRPr>
          </a:p>
          <a:p>
            <a:r>
              <a:rPr lang="el-GR" sz="3600" dirty="0" smtClean="0">
                <a:latin typeface="Minion Pro"/>
                <a:cs typeface="Minion Pro"/>
              </a:rPr>
              <a:t>πολλά</a:t>
            </a:r>
            <a:r>
              <a:rPr lang="el-GR" sz="3600" dirty="0">
                <a:latin typeface="Minion Pro"/>
                <a:cs typeface="Minion Pro"/>
              </a:rPr>
              <a:t>.</a:t>
            </a:r>
            <a:endParaRPr lang="en-US" sz="3600" dirty="0">
              <a:latin typeface="Minion Pro"/>
              <a:cs typeface="Minion Pro"/>
            </a:endParaRPr>
          </a:p>
        </p:txBody>
      </p:sp>
      <p:sp>
        <p:nvSpPr>
          <p:cNvPr id="4" name="Rectangle 80"/>
          <p:cNvSpPr>
            <a:spLocks noChangeArrowheads="1"/>
          </p:cNvSpPr>
          <p:nvPr/>
        </p:nvSpPr>
        <p:spPr bwMode="auto">
          <a:xfrm>
            <a:off x="2007052" y="381893"/>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AAP SMN</a:t>
            </a:r>
            <a:endParaRPr lang="es-PE" sz="2400" b="1" dirty="0">
              <a:solidFill>
                <a:srgbClr val="FF0000"/>
              </a:solidFill>
              <a:latin typeface="Minion Pro"/>
              <a:cs typeface="Minion Pro"/>
            </a:endParaRPr>
          </a:p>
        </p:txBody>
      </p:sp>
      <p:sp>
        <p:nvSpPr>
          <p:cNvPr id="7" name="Rectangle 80"/>
          <p:cNvSpPr>
            <a:spLocks noChangeArrowheads="1"/>
          </p:cNvSpPr>
          <p:nvPr/>
        </p:nvSpPr>
        <p:spPr bwMode="auto">
          <a:xfrm>
            <a:off x="2267744" y="1491630"/>
            <a:ext cx="1479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PPP SMN</a:t>
            </a:r>
            <a:endParaRPr lang="es-PE" sz="2400" b="1" dirty="0">
              <a:solidFill>
                <a:srgbClr val="FF0000"/>
              </a:solidFill>
              <a:latin typeface="Minion Pro"/>
              <a:cs typeface="Minion Pro"/>
            </a:endParaRPr>
          </a:p>
        </p:txBody>
      </p:sp>
      <p:sp>
        <p:nvSpPr>
          <p:cNvPr id="8" name="Rectangle 80"/>
          <p:cNvSpPr>
            <a:spLocks noChangeArrowheads="1"/>
          </p:cNvSpPr>
          <p:nvPr/>
        </p:nvSpPr>
        <p:spPr bwMode="auto">
          <a:xfrm>
            <a:off x="430755" y="1491630"/>
            <a:ext cx="1044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AAI3S</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30824263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673409"/>
            <a:ext cx="910850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l-GR" sz="3600" dirty="0" smtClean="0">
                <a:latin typeface="Minion Pro"/>
                <a:cs typeface="Minion Pro"/>
              </a:rPr>
              <a:t>Mat </a:t>
            </a:r>
            <a:r>
              <a:rPr lang="el-GR" sz="3600" dirty="0">
                <a:latin typeface="Minion Pro"/>
                <a:cs typeface="Minion Pro"/>
              </a:rPr>
              <a:t>19:22 </a:t>
            </a:r>
            <a:r>
              <a:rPr lang="el-GR" sz="3600" b="1" dirty="0">
                <a:solidFill>
                  <a:srgbClr val="FF0000"/>
                </a:solidFill>
                <a:latin typeface="Minion Pro"/>
                <a:cs typeface="Minion Pro"/>
              </a:rPr>
              <a:t>ἀκούσας</a:t>
            </a:r>
            <a:r>
              <a:rPr lang="el-GR" sz="3600" dirty="0">
                <a:solidFill>
                  <a:srgbClr val="FF0000"/>
                </a:solidFill>
                <a:latin typeface="Minion Pro"/>
                <a:cs typeface="Minion Pro"/>
              </a:rPr>
              <a:t> </a:t>
            </a:r>
            <a:r>
              <a:rPr lang="el-GR" sz="3600" dirty="0">
                <a:latin typeface="Minion Pro"/>
                <a:cs typeface="Minion Pro"/>
              </a:rPr>
              <a:t>δὲ ὁ νεανίσκος τὸν λόγον </a:t>
            </a:r>
            <a:r>
              <a:rPr lang="en-US" sz="3600" dirty="0">
                <a:latin typeface="Minion Pro"/>
                <a:cs typeface="Minion Pro"/>
              </a:rPr>
              <a:t> </a:t>
            </a:r>
            <a:endParaRPr lang="en-US" sz="3600" dirty="0" smtClean="0">
              <a:latin typeface="Minion Pro"/>
              <a:cs typeface="Minion Pro"/>
            </a:endParaRPr>
          </a:p>
          <a:p>
            <a:endParaRPr lang="en-US" sz="3600" b="1" dirty="0">
              <a:solidFill>
                <a:srgbClr val="FF0000"/>
              </a:solidFill>
              <a:latin typeface="Minion Pro"/>
              <a:cs typeface="Minion Pro"/>
            </a:endParaRPr>
          </a:p>
          <a:p>
            <a:r>
              <a:rPr lang="el-GR" sz="3600" b="1" dirty="0" smtClean="0">
                <a:solidFill>
                  <a:srgbClr val="FF0000"/>
                </a:solidFill>
                <a:latin typeface="Minion Pro"/>
                <a:cs typeface="Minion Pro"/>
              </a:rPr>
              <a:t>ἀπῆλθεν</a:t>
            </a:r>
            <a:r>
              <a:rPr lang="el-GR" sz="3600" dirty="0" smtClean="0">
                <a:solidFill>
                  <a:srgbClr val="FF0000"/>
                </a:solidFill>
                <a:latin typeface="Minion Pro"/>
                <a:cs typeface="Minion Pro"/>
              </a:rPr>
              <a:t> </a:t>
            </a:r>
            <a:r>
              <a:rPr lang="el-GR" sz="3600" b="1" dirty="0">
                <a:solidFill>
                  <a:srgbClr val="FF0000"/>
                </a:solidFill>
                <a:latin typeface="Minion Pro"/>
                <a:cs typeface="Minion Pro"/>
              </a:rPr>
              <a:t>λυπούμενος</a:t>
            </a:r>
            <a:r>
              <a:rPr lang="el-GR" sz="3600" dirty="0">
                <a:latin typeface="Minion Pro"/>
                <a:cs typeface="Minion Pro"/>
              </a:rPr>
              <a:t>· </a:t>
            </a:r>
            <a:r>
              <a:rPr lang="el-GR" sz="3600" b="1" dirty="0">
                <a:solidFill>
                  <a:srgbClr val="FF0000"/>
                </a:solidFill>
                <a:latin typeface="Minion Pro"/>
                <a:cs typeface="Minion Pro"/>
              </a:rPr>
              <a:t>ἦν</a:t>
            </a:r>
            <a:r>
              <a:rPr lang="el-GR" sz="3600" dirty="0">
                <a:solidFill>
                  <a:srgbClr val="FF0000"/>
                </a:solidFill>
                <a:latin typeface="Minion Pro"/>
                <a:cs typeface="Minion Pro"/>
              </a:rPr>
              <a:t> </a:t>
            </a:r>
            <a:r>
              <a:rPr lang="el-GR" sz="3600" dirty="0">
                <a:latin typeface="Minion Pro"/>
                <a:cs typeface="Minion Pro"/>
              </a:rPr>
              <a:t>γὰρ </a:t>
            </a:r>
            <a:r>
              <a:rPr lang="el-GR" sz="3600" b="1" dirty="0">
                <a:solidFill>
                  <a:srgbClr val="FF0000"/>
                </a:solidFill>
                <a:latin typeface="Minion Pro"/>
                <a:cs typeface="Minion Pro"/>
              </a:rPr>
              <a:t>ἔχων</a:t>
            </a:r>
            <a:r>
              <a:rPr lang="el-GR" sz="3600" dirty="0">
                <a:solidFill>
                  <a:srgbClr val="FF0000"/>
                </a:solidFill>
                <a:latin typeface="Minion Pro"/>
                <a:cs typeface="Minion Pro"/>
              </a:rPr>
              <a:t> </a:t>
            </a:r>
            <a:r>
              <a:rPr lang="el-GR" sz="3600" dirty="0" smtClean="0">
                <a:latin typeface="Minion Pro"/>
                <a:cs typeface="Minion Pro"/>
              </a:rPr>
              <a:t>κτήματα</a:t>
            </a:r>
            <a:r>
              <a:rPr lang="en-US" sz="3600" dirty="0" smtClean="0">
                <a:latin typeface="Minion Pro"/>
                <a:cs typeface="Minion Pro"/>
              </a:rPr>
              <a:t> </a:t>
            </a:r>
          </a:p>
          <a:p>
            <a:endParaRPr lang="en-US" sz="2400" dirty="0">
              <a:latin typeface="Minion Pro"/>
              <a:cs typeface="Minion Pro"/>
            </a:endParaRPr>
          </a:p>
          <a:p>
            <a:r>
              <a:rPr lang="el-GR" sz="3600" dirty="0" smtClean="0">
                <a:latin typeface="Minion Pro"/>
                <a:cs typeface="Minion Pro"/>
              </a:rPr>
              <a:t>πολλά</a:t>
            </a:r>
            <a:r>
              <a:rPr lang="el-GR" sz="3600" dirty="0">
                <a:latin typeface="Minion Pro"/>
                <a:cs typeface="Minion Pro"/>
              </a:rPr>
              <a:t>.</a:t>
            </a:r>
            <a:endParaRPr lang="en-US" sz="3600" dirty="0">
              <a:latin typeface="Minion Pro"/>
              <a:cs typeface="Minion Pro"/>
            </a:endParaRPr>
          </a:p>
        </p:txBody>
      </p:sp>
      <p:sp>
        <p:nvSpPr>
          <p:cNvPr id="4" name="Rectangle 80"/>
          <p:cNvSpPr>
            <a:spLocks noChangeArrowheads="1"/>
          </p:cNvSpPr>
          <p:nvPr/>
        </p:nvSpPr>
        <p:spPr bwMode="auto">
          <a:xfrm>
            <a:off x="2007052" y="381893"/>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AAP SMN</a:t>
            </a:r>
            <a:endParaRPr lang="es-PE" sz="2400" b="1" dirty="0">
              <a:solidFill>
                <a:srgbClr val="FF0000"/>
              </a:solidFill>
              <a:latin typeface="Minion Pro"/>
              <a:cs typeface="Minion Pro"/>
            </a:endParaRPr>
          </a:p>
        </p:txBody>
      </p:sp>
      <p:sp>
        <p:nvSpPr>
          <p:cNvPr id="7" name="Rectangle 80"/>
          <p:cNvSpPr>
            <a:spLocks noChangeArrowheads="1"/>
          </p:cNvSpPr>
          <p:nvPr/>
        </p:nvSpPr>
        <p:spPr bwMode="auto">
          <a:xfrm>
            <a:off x="2267744" y="1491630"/>
            <a:ext cx="1479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PPP SMN</a:t>
            </a:r>
            <a:endParaRPr lang="es-PE" sz="2400" b="1" dirty="0">
              <a:solidFill>
                <a:srgbClr val="FF0000"/>
              </a:solidFill>
              <a:latin typeface="Minion Pro"/>
              <a:cs typeface="Minion Pro"/>
            </a:endParaRPr>
          </a:p>
        </p:txBody>
      </p:sp>
      <p:sp>
        <p:nvSpPr>
          <p:cNvPr id="8" name="Rectangle 80"/>
          <p:cNvSpPr>
            <a:spLocks noChangeArrowheads="1"/>
          </p:cNvSpPr>
          <p:nvPr/>
        </p:nvSpPr>
        <p:spPr bwMode="auto">
          <a:xfrm>
            <a:off x="430755" y="1491630"/>
            <a:ext cx="1044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AAI3S</a:t>
            </a:r>
            <a:endParaRPr lang="es-PE" sz="2400" b="1" dirty="0">
              <a:solidFill>
                <a:srgbClr val="FF0000"/>
              </a:solidFill>
              <a:latin typeface="Minion Pro"/>
              <a:cs typeface="Minion Pro"/>
            </a:endParaRPr>
          </a:p>
        </p:txBody>
      </p:sp>
      <p:sp>
        <p:nvSpPr>
          <p:cNvPr id="9" name="Rectangle 80"/>
          <p:cNvSpPr>
            <a:spLocks noChangeArrowheads="1"/>
          </p:cNvSpPr>
          <p:nvPr/>
        </p:nvSpPr>
        <p:spPr bwMode="auto">
          <a:xfrm>
            <a:off x="4077014" y="1491630"/>
            <a:ext cx="999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3S</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30824263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673409"/>
            <a:ext cx="910850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l-GR" sz="3600" dirty="0" smtClean="0">
                <a:latin typeface="Minion Pro"/>
                <a:cs typeface="Minion Pro"/>
              </a:rPr>
              <a:t>Mat </a:t>
            </a:r>
            <a:r>
              <a:rPr lang="el-GR" sz="3600" dirty="0">
                <a:latin typeface="Minion Pro"/>
                <a:cs typeface="Minion Pro"/>
              </a:rPr>
              <a:t>19:22 </a:t>
            </a:r>
            <a:r>
              <a:rPr lang="el-GR" sz="3600" b="1" dirty="0">
                <a:solidFill>
                  <a:srgbClr val="FF0000"/>
                </a:solidFill>
                <a:latin typeface="Minion Pro"/>
                <a:cs typeface="Minion Pro"/>
              </a:rPr>
              <a:t>ἀκούσας</a:t>
            </a:r>
            <a:r>
              <a:rPr lang="el-GR" sz="3600" dirty="0">
                <a:solidFill>
                  <a:srgbClr val="FF0000"/>
                </a:solidFill>
                <a:latin typeface="Minion Pro"/>
                <a:cs typeface="Minion Pro"/>
              </a:rPr>
              <a:t> </a:t>
            </a:r>
            <a:r>
              <a:rPr lang="el-GR" sz="3600" dirty="0">
                <a:latin typeface="Minion Pro"/>
                <a:cs typeface="Minion Pro"/>
              </a:rPr>
              <a:t>δὲ ὁ νεανίσκος τὸν λόγον </a:t>
            </a:r>
            <a:r>
              <a:rPr lang="en-US" sz="3600" dirty="0">
                <a:latin typeface="Minion Pro"/>
                <a:cs typeface="Minion Pro"/>
              </a:rPr>
              <a:t> </a:t>
            </a:r>
            <a:endParaRPr lang="en-US" sz="3600" dirty="0" smtClean="0">
              <a:latin typeface="Minion Pro"/>
              <a:cs typeface="Minion Pro"/>
            </a:endParaRPr>
          </a:p>
          <a:p>
            <a:endParaRPr lang="en-US" sz="3600" b="1" dirty="0">
              <a:solidFill>
                <a:srgbClr val="FF0000"/>
              </a:solidFill>
              <a:latin typeface="Minion Pro"/>
              <a:cs typeface="Minion Pro"/>
            </a:endParaRPr>
          </a:p>
          <a:p>
            <a:r>
              <a:rPr lang="el-GR" sz="3600" b="1" dirty="0" smtClean="0">
                <a:solidFill>
                  <a:srgbClr val="FF0000"/>
                </a:solidFill>
                <a:latin typeface="Minion Pro"/>
                <a:cs typeface="Minion Pro"/>
              </a:rPr>
              <a:t>ἀπῆλθεν</a:t>
            </a:r>
            <a:r>
              <a:rPr lang="el-GR" sz="3600" dirty="0" smtClean="0">
                <a:solidFill>
                  <a:srgbClr val="FF0000"/>
                </a:solidFill>
                <a:latin typeface="Minion Pro"/>
                <a:cs typeface="Minion Pro"/>
              </a:rPr>
              <a:t> </a:t>
            </a:r>
            <a:r>
              <a:rPr lang="el-GR" sz="3600" b="1" dirty="0">
                <a:solidFill>
                  <a:srgbClr val="FF0000"/>
                </a:solidFill>
                <a:latin typeface="Minion Pro"/>
                <a:cs typeface="Minion Pro"/>
              </a:rPr>
              <a:t>λυπούμενος</a:t>
            </a:r>
            <a:r>
              <a:rPr lang="el-GR" sz="3600" dirty="0">
                <a:latin typeface="Minion Pro"/>
                <a:cs typeface="Minion Pro"/>
              </a:rPr>
              <a:t>· </a:t>
            </a:r>
            <a:r>
              <a:rPr lang="el-GR" sz="3600" b="1" dirty="0">
                <a:solidFill>
                  <a:srgbClr val="FF0000"/>
                </a:solidFill>
                <a:latin typeface="Minion Pro"/>
                <a:cs typeface="Minion Pro"/>
              </a:rPr>
              <a:t>ἦν</a:t>
            </a:r>
            <a:r>
              <a:rPr lang="el-GR" sz="3600" dirty="0">
                <a:solidFill>
                  <a:srgbClr val="FF0000"/>
                </a:solidFill>
                <a:latin typeface="Minion Pro"/>
                <a:cs typeface="Minion Pro"/>
              </a:rPr>
              <a:t> </a:t>
            </a:r>
            <a:r>
              <a:rPr lang="el-GR" sz="3600" dirty="0">
                <a:latin typeface="Minion Pro"/>
                <a:cs typeface="Minion Pro"/>
              </a:rPr>
              <a:t>γὰρ </a:t>
            </a:r>
            <a:r>
              <a:rPr lang="el-GR" sz="3600" b="1" dirty="0">
                <a:solidFill>
                  <a:srgbClr val="FF0000"/>
                </a:solidFill>
                <a:latin typeface="Minion Pro"/>
                <a:cs typeface="Minion Pro"/>
              </a:rPr>
              <a:t>ἔχων</a:t>
            </a:r>
            <a:r>
              <a:rPr lang="el-GR" sz="3600" dirty="0">
                <a:solidFill>
                  <a:srgbClr val="FF0000"/>
                </a:solidFill>
                <a:latin typeface="Minion Pro"/>
                <a:cs typeface="Minion Pro"/>
              </a:rPr>
              <a:t> </a:t>
            </a:r>
            <a:r>
              <a:rPr lang="el-GR" sz="3600" dirty="0" smtClean="0">
                <a:latin typeface="Minion Pro"/>
                <a:cs typeface="Minion Pro"/>
              </a:rPr>
              <a:t>κτήματα</a:t>
            </a:r>
            <a:r>
              <a:rPr lang="en-US" sz="3600" dirty="0" smtClean="0">
                <a:latin typeface="Minion Pro"/>
                <a:cs typeface="Minion Pro"/>
              </a:rPr>
              <a:t> </a:t>
            </a:r>
          </a:p>
          <a:p>
            <a:endParaRPr lang="en-US" sz="2400" dirty="0">
              <a:latin typeface="Minion Pro"/>
              <a:cs typeface="Minion Pro"/>
            </a:endParaRPr>
          </a:p>
          <a:p>
            <a:r>
              <a:rPr lang="el-GR" sz="3600" dirty="0" smtClean="0">
                <a:latin typeface="Minion Pro"/>
                <a:cs typeface="Minion Pro"/>
              </a:rPr>
              <a:t>πολλά</a:t>
            </a:r>
            <a:r>
              <a:rPr lang="el-GR" sz="3600" dirty="0">
                <a:latin typeface="Minion Pro"/>
                <a:cs typeface="Minion Pro"/>
              </a:rPr>
              <a:t>.</a:t>
            </a:r>
            <a:endParaRPr lang="en-US" sz="3600" dirty="0">
              <a:latin typeface="Minion Pro"/>
              <a:cs typeface="Minion Pro"/>
            </a:endParaRPr>
          </a:p>
        </p:txBody>
      </p:sp>
      <p:sp>
        <p:nvSpPr>
          <p:cNvPr id="4" name="Rectangle 80"/>
          <p:cNvSpPr>
            <a:spLocks noChangeArrowheads="1"/>
          </p:cNvSpPr>
          <p:nvPr/>
        </p:nvSpPr>
        <p:spPr bwMode="auto">
          <a:xfrm>
            <a:off x="2007052" y="381893"/>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AAP SMN</a:t>
            </a:r>
            <a:endParaRPr lang="es-PE" sz="2400" b="1" dirty="0">
              <a:solidFill>
                <a:srgbClr val="FF0000"/>
              </a:solidFill>
              <a:latin typeface="Minion Pro"/>
              <a:cs typeface="Minion Pro"/>
            </a:endParaRPr>
          </a:p>
        </p:txBody>
      </p:sp>
      <p:sp>
        <p:nvSpPr>
          <p:cNvPr id="7" name="Rectangle 80"/>
          <p:cNvSpPr>
            <a:spLocks noChangeArrowheads="1"/>
          </p:cNvSpPr>
          <p:nvPr/>
        </p:nvSpPr>
        <p:spPr bwMode="auto">
          <a:xfrm>
            <a:off x="2267744" y="1491630"/>
            <a:ext cx="1479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PPP SMN</a:t>
            </a:r>
            <a:endParaRPr lang="es-PE" sz="2400" b="1" dirty="0">
              <a:solidFill>
                <a:srgbClr val="FF0000"/>
              </a:solidFill>
              <a:latin typeface="Minion Pro"/>
              <a:cs typeface="Minion Pro"/>
            </a:endParaRPr>
          </a:p>
        </p:txBody>
      </p:sp>
      <p:sp>
        <p:nvSpPr>
          <p:cNvPr id="8" name="Rectangle 80"/>
          <p:cNvSpPr>
            <a:spLocks noChangeArrowheads="1"/>
          </p:cNvSpPr>
          <p:nvPr/>
        </p:nvSpPr>
        <p:spPr bwMode="auto">
          <a:xfrm>
            <a:off x="430755" y="1491630"/>
            <a:ext cx="1044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AAI3S</a:t>
            </a:r>
            <a:endParaRPr lang="es-PE" sz="2400" b="1" dirty="0">
              <a:solidFill>
                <a:srgbClr val="FF0000"/>
              </a:solidFill>
              <a:latin typeface="Minion Pro"/>
              <a:cs typeface="Minion Pro"/>
            </a:endParaRPr>
          </a:p>
        </p:txBody>
      </p:sp>
      <p:sp>
        <p:nvSpPr>
          <p:cNvPr id="9" name="Rectangle 80"/>
          <p:cNvSpPr>
            <a:spLocks noChangeArrowheads="1"/>
          </p:cNvSpPr>
          <p:nvPr/>
        </p:nvSpPr>
        <p:spPr bwMode="auto">
          <a:xfrm>
            <a:off x="4077014" y="1491630"/>
            <a:ext cx="999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3S</a:t>
            </a:r>
            <a:endParaRPr lang="es-PE" sz="2400" b="1" dirty="0">
              <a:solidFill>
                <a:srgbClr val="FF0000"/>
              </a:solidFill>
              <a:latin typeface="Minion Pro"/>
              <a:cs typeface="Minion Pro"/>
            </a:endParaRPr>
          </a:p>
        </p:txBody>
      </p:sp>
      <p:sp>
        <p:nvSpPr>
          <p:cNvPr id="10" name="Rectangle 80"/>
          <p:cNvSpPr>
            <a:spLocks noChangeArrowheads="1"/>
          </p:cNvSpPr>
          <p:nvPr/>
        </p:nvSpPr>
        <p:spPr bwMode="auto">
          <a:xfrm>
            <a:off x="5508104" y="1491630"/>
            <a:ext cx="1479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30824263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673409"/>
            <a:ext cx="910850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l-GR" sz="3600" dirty="0" smtClean="0">
                <a:latin typeface="Minion Pro"/>
                <a:cs typeface="Minion Pro"/>
              </a:rPr>
              <a:t>Mat </a:t>
            </a:r>
            <a:r>
              <a:rPr lang="el-GR" sz="3600" dirty="0">
                <a:latin typeface="Minion Pro"/>
                <a:cs typeface="Minion Pro"/>
              </a:rPr>
              <a:t>19:22 </a:t>
            </a:r>
            <a:r>
              <a:rPr lang="el-GR" sz="3600" b="1" dirty="0">
                <a:solidFill>
                  <a:srgbClr val="FF0000"/>
                </a:solidFill>
                <a:latin typeface="Minion Pro"/>
                <a:cs typeface="Minion Pro"/>
              </a:rPr>
              <a:t>ἀκούσας</a:t>
            </a:r>
            <a:r>
              <a:rPr lang="el-GR" sz="3600" dirty="0">
                <a:solidFill>
                  <a:srgbClr val="FF0000"/>
                </a:solidFill>
                <a:latin typeface="Minion Pro"/>
                <a:cs typeface="Minion Pro"/>
              </a:rPr>
              <a:t> </a:t>
            </a:r>
            <a:r>
              <a:rPr lang="el-GR" sz="3600" dirty="0">
                <a:latin typeface="Minion Pro"/>
                <a:cs typeface="Minion Pro"/>
              </a:rPr>
              <a:t>δὲ ὁ νεανίσκος τὸν λόγον </a:t>
            </a:r>
            <a:r>
              <a:rPr lang="en-US" sz="3600" dirty="0">
                <a:latin typeface="Minion Pro"/>
                <a:cs typeface="Minion Pro"/>
              </a:rPr>
              <a:t> </a:t>
            </a:r>
            <a:endParaRPr lang="en-US" sz="3600" dirty="0" smtClean="0">
              <a:latin typeface="Minion Pro"/>
              <a:cs typeface="Minion Pro"/>
            </a:endParaRPr>
          </a:p>
          <a:p>
            <a:endParaRPr lang="en-US" sz="3600" b="1" dirty="0">
              <a:solidFill>
                <a:srgbClr val="FF0000"/>
              </a:solidFill>
              <a:latin typeface="Minion Pro"/>
              <a:cs typeface="Minion Pro"/>
            </a:endParaRPr>
          </a:p>
          <a:p>
            <a:r>
              <a:rPr lang="el-GR" sz="3600" b="1" dirty="0" smtClean="0">
                <a:solidFill>
                  <a:srgbClr val="FF0000"/>
                </a:solidFill>
                <a:latin typeface="Minion Pro"/>
                <a:cs typeface="Minion Pro"/>
              </a:rPr>
              <a:t>ἀπῆλθεν</a:t>
            </a:r>
            <a:r>
              <a:rPr lang="el-GR" sz="3600" dirty="0" smtClean="0">
                <a:solidFill>
                  <a:srgbClr val="FF0000"/>
                </a:solidFill>
                <a:latin typeface="Minion Pro"/>
                <a:cs typeface="Minion Pro"/>
              </a:rPr>
              <a:t> </a:t>
            </a:r>
            <a:r>
              <a:rPr lang="el-GR" sz="3600" b="1" dirty="0">
                <a:solidFill>
                  <a:srgbClr val="FF0000"/>
                </a:solidFill>
                <a:latin typeface="Minion Pro"/>
                <a:cs typeface="Minion Pro"/>
              </a:rPr>
              <a:t>λυπούμενος</a:t>
            </a:r>
            <a:r>
              <a:rPr lang="el-GR" sz="3600" dirty="0">
                <a:latin typeface="Minion Pro"/>
                <a:cs typeface="Minion Pro"/>
              </a:rPr>
              <a:t>· </a:t>
            </a:r>
            <a:r>
              <a:rPr lang="el-GR" sz="3600" b="1" dirty="0">
                <a:solidFill>
                  <a:srgbClr val="FF0000"/>
                </a:solidFill>
                <a:latin typeface="Minion Pro"/>
                <a:cs typeface="Minion Pro"/>
              </a:rPr>
              <a:t>ἦν</a:t>
            </a:r>
            <a:r>
              <a:rPr lang="el-GR" sz="3600" dirty="0">
                <a:solidFill>
                  <a:srgbClr val="FF0000"/>
                </a:solidFill>
                <a:latin typeface="Minion Pro"/>
                <a:cs typeface="Minion Pro"/>
              </a:rPr>
              <a:t> </a:t>
            </a:r>
            <a:r>
              <a:rPr lang="el-GR" sz="3600" dirty="0">
                <a:latin typeface="Minion Pro"/>
                <a:cs typeface="Minion Pro"/>
              </a:rPr>
              <a:t>γὰρ </a:t>
            </a:r>
            <a:r>
              <a:rPr lang="el-GR" sz="3600" b="1" dirty="0">
                <a:solidFill>
                  <a:srgbClr val="FF0000"/>
                </a:solidFill>
                <a:latin typeface="Minion Pro"/>
                <a:cs typeface="Minion Pro"/>
              </a:rPr>
              <a:t>ἔχων</a:t>
            </a:r>
            <a:r>
              <a:rPr lang="el-GR" sz="3600" dirty="0">
                <a:solidFill>
                  <a:srgbClr val="FF0000"/>
                </a:solidFill>
                <a:latin typeface="Minion Pro"/>
                <a:cs typeface="Minion Pro"/>
              </a:rPr>
              <a:t> </a:t>
            </a:r>
            <a:r>
              <a:rPr lang="el-GR" sz="3600" dirty="0" smtClean="0">
                <a:latin typeface="Minion Pro"/>
                <a:cs typeface="Minion Pro"/>
              </a:rPr>
              <a:t>κτήματα</a:t>
            </a:r>
            <a:r>
              <a:rPr lang="en-US" sz="3600" dirty="0" smtClean="0">
                <a:latin typeface="Minion Pro"/>
                <a:cs typeface="Minion Pro"/>
              </a:rPr>
              <a:t> </a:t>
            </a:r>
          </a:p>
          <a:p>
            <a:endParaRPr lang="en-US" sz="2400" dirty="0">
              <a:latin typeface="Minion Pro"/>
              <a:cs typeface="Minion Pro"/>
            </a:endParaRPr>
          </a:p>
          <a:p>
            <a:r>
              <a:rPr lang="el-GR" sz="3600" dirty="0" smtClean="0">
                <a:latin typeface="Minion Pro"/>
                <a:cs typeface="Minion Pro"/>
              </a:rPr>
              <a:t>πολλά</a:t>
            </a:r>
            <a:r>
              <a:rPr lang="el-GR" sz="3600" dirty="0">
                <a:latin typeface="Minion Pro"/>
                <a:cs typeface="Minion Pro"/>
              </a:rPr>
              <a:t>.</a:t>
            </a:r>
            <a:endParaRPr lang="en-US" sz="3600" dirty="0">
              <a:latin typeface="Minion Pro"/>
              <a:cs typeface="Minion Pro"/>
            </a:endParaRPr>
          </a:p>
        </p:txBody>
      </p:sp>
      <p:sp>
        <p:nvSpPr>
          <p:cNvPr id="4" name="Rectangle 80"/>
          <p:cNvSpPr>
            <a:spLocks noChangeArrowheads="1"/>
          </p:cNvSpPr>
          <p:nvPr/>
        </p:nvSpPr>
        <p:spPr bwMode="auto">
          <a:xfrm>
            <a:off x="2007052" y="381893"/>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AAP SMN</a:t>
            </a:r>
            <a:endParaRPr lang="es-PE" sz="2400" b="1" dirty="0">
              <a:solidFill>
                <a:srgbClr val="FF0000"/>
              </a:solidFill>
              <a:latin typeface="Minion Pro"/>
              <a:cs typeface="Minion Pro"/>
            </a:endParaRPr>
          </a:p>
        </p:txBody>
      </p:sp>
      <p:sp>
        <p:nvSpPr>
          <p:cNvPr id="6" name="Text Box 4"/>
          <p:cNvSpPr txBox="1">
            <a:spLocks noChangeArrowheads="1"/>
          </p:cNvSpPr>
          <p:nvPr/>
        </p:nvSpPr>
        <p:spPr bwMode="auto">
          <a:xfrm>
            <a:off x="0" y="3337703"/>
            <a:ext cx="9143999"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ES" sz="3600" dirty="0" smtClean="0">
                <a:latin typeface="Minion Pro"/>
                <a:cs typeface="Minion Pro"/>
              </a:rPr>
              <a:t>P</a:t>
            </a:r>
            <a:r>
              <a:rPr lang="es-MX" sz="3600" dirty="0" smtClean="0">
                <a:latin typeface="Minion Pro"/>
                <a:cs typeface="Minion Pro"/>
              </a:rPr>
              <a:t>ero </a:t>
            </a:r>
            <a:r>
              <a:rPr lang="es-MX" sz="3600" b="1" dirty="0">
                <a:solidFill>
                  <a:srgbClr val="FF0000"/>
                </a:solidFill>
                <a:latin typeface="Minion Pro"/>
                <a:cs typeface="Minion Pro"/>
              </a:rPr>
              <a:t>al oír </a:t>
            </a:r>
            <a:r>
              <a:rPr lang="es-MX" sz="3600" dirty="0">
                <a:latin typeface="Minion Pro"/>
                <a:cs typeface="Minion Pro"/>
              </a:rPr>
              <a:t>el joven la palabra, </a:t>
            </a:r>
            <a:r>
              <a:rPr lang="es-MX" sz="3600" b="1" dirty="0">
                <a:solidFill>
                  <a:srgbClr val="FF0000"/>
                </a:solidFill>
                <a:latin typeface="Minion Pro"/>
                <a:cs typeface="Minion Pro"/>
              </a:rPr>
              <a:t>se fue de manera triste</a:t>
            </a:r>
            <a:r>
              <a:rPr lang="es-MX" sz="3600" dirty="0">
                <a:latin typeface="Minion Pro"/>
                <a:cs typeface="Minion Pro"/>
              </a:rPr>
              <a:t>, porque </a:t>
            </a:r>
            <a:r>
              <a:rPr lang="es-MX" sz="3600" b="1" dirty="0">
                <a:solidFill>
                  <a:srgbClr val="FF0000"/>
                </a:solidFill>
                <a:latin typeface="Minion Pro"/>
                <a:cs typeface="Minion Pro"/>
              </a:rPr>
              <a:t>estaba teniendo </a:t>
            </a:r>
            <a:r>
              <a:rPr lang="es-MX" sz="3600" dirty="0">
                <a:latin typeface="Minion Pro"/>
                <a:cs typeface="Minion Pro"/>
              </a:rPr>
              <a:t>(mejor: tenía)  muchos </a:t>
            </a:r>
            <a:r>
              <a:rPr lang="es-MX" sz="3600" dirty="0" smtClean="0">
                <a:latin typeface="Minion Pro"/>
                <a:cs typeface="Minion Pro"/>
              </a:rPr>
              <a:t>bienes</a:t>
            </a:r>
            <a:r>
              <a:rPr lang="es-MX" sz="3600" dirty="0">
                <a:latin typeface="Minion Pro"/>
                <a:cs typeface="Minion Pro"/>
              </a:rPr>
              <a:t>.</a:t>
            </a:r>
            <a:endParaRPr lang="en-US" sz="3600" dirty="0">
              <a:latin typeface="Minion Pro"/>
              <a:cs typeface="Minion Pro"/>
            </a:endParaRPr>
          </a:p>
        </p:txBody>
      </p:sp>
      <p:sp>
        <p:nvSpPr>
          <p:cNvPr id="7" name="Rectangle 80"/>
          <p:cNvSpPr>
            <a:spLocks noChangeArrowheads="1"/>
          </p:cNvSpPr>
          <p:nvPr/>
        </p:nvSpPr>
        <p:spPr bwMode="auto">
          <a:xfrm>
            <a:off x="2267744" y="1491630"/>
            <a:ext cx="1479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PPP SMN</a:t>
            </a:r>
            <a:endParaRPr lang="es-PE" sz="2400" b="1" dirty="0">
              <a:solidFill>
                <a:srgbClr val="FF0000"/>
              </a:solidFill>
              <a:latin typeface="Minion Pro"/>
              <a:cs typeface="Minion Pro"/>
            </a:endParaRPr>
          </a:p>
        </p:txBody>
      </p:sp>
      <p:sp>
        <p:nvSpPr>
          <p:cNvPr id="8" name="Rectangle 80"/>
          <p:cNvSpPr>
            <a:spLocks noChangeArrowheads="1"/>
          </p:cNvSpPr>
          <p:nvPr/>
        </p:nvSpPr>
        <p:spPr bwMode="auto">
          <a:xfrm>
            <a:off x="430755" y="1491630"/>
            <a:ext cx="1044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AAI3S</a:t>
            </a:r>
            <a:endParaRPr lang="es-PE" sz="2400" b="1" dirty="0">
              <a:solidFill>
                <a:srgbClr val="FF0000"/>
              </a:solidFill>
              <a:latin typeface="Minion Pro"/>
              <a:cs typeface="Minion Pro"/>
            </a:endParaRPr>
          </a:p>
        </p:txBody>
      </p:sp>
      <p:sp>
        <p:nvSpPr>
          <p:cNvPr id="9" name="Rectangle 80"/>
          <p:cNvSpPr>
            <a:spLocks noChangeArrowheads="1"/>
          </p:cNvSpPr>
          <p:nvPr/>
        </p:nvSpPr>
        <p:spPr bwMode="auto">
          <a:xfrm>
            <a:off x="4077014" y="1491630"/>
            <a:ext cx="999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3S</a:t>
            </a:r>
            <a:endParaRPr lang="es-PE" sz="2400" b="1" dirty="0">
              <a:solidFill>
                <a:srgbClr val="FF0000"/>
              </a:solidFill>
              <a:latin typeface="Minion Pro"/>
              <a:cs typeface="Minion Pro"/>
            </a:endParaRPr>
          </a:p>
        </p:txBody>
      </p:sp>
      <p:sp>
        <p:nvSpPr>
          <p:cNvPr id="10" name="Rectangle 80"/>
          <p:cNvSpPr>
            <a:spLocks noChangeArrowheads="1"/>
          </p:cNvSpPr>
          <p:nvPr/>
        </p:nvSpPr>
        <p:spPr bwMode="auto">
          <a:xfrm>
            <a:off x="5508104" y="1491630"/>
            <a:ext cx="1479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30824263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134603" y="987425"/>
            <a:ext cx="902092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PE" sz="4000" dirty="0">
                <a:latin typeface="Minion Pro"/>
                <a:cs typeface="Minion Pro"/>
              </a:rPr>
              <a:t>290. </a:t>
            </a:r>
            <a:r>
              <a:rPr lang="en-US" sz="4000" b="1" dirty="0" err="1">
                <a:latin typeface="Minion Pro"/>
                <a:cs typeface="Minion Pro"/>
              </a:rPr>
              <a:t>μέσος</a:t>
            </a:r>
            <a:r>
              <a:rPr lang="en-US" sz="4000" b="1" dirty="0">
                <a:latin typeface="Minion Pro"/>
                <a:cs typeface="Minion Pro"/>
              </a:rPr>
              <a:t>, -</a:t>
            </a:r>
            <a:r>
              <a:rPr lang="en-US" sz="4000" b="1" dirty="0" err="1">
                <a:latin typeface="Minion Pro"/>
                <a:cs typeface="Minion Pro"/>
              </a:rPr>
              <a:t>η</a:t>
            </a:r>
            <a:r>
              <a:rPr lang="en-US" sz="4000" b="1" dirty="0">
                <a:latin typeface="Minion Pro"/>
                <a:cs typeface="Minion Pro"/>
              </a:rPr>
              <a:t>, -</a:t>
            </a:r>
            <a:r>
              <a:rPr lang="en-US" sz="4000" b="1" dirty="0" err="1">
                <a:latin typeface="Minion Pro"/>
                <a:cs typeface="Minion Pro"/>
              </a:rPr>
              <a:t>ον</a:t>
            </a:r>
            <a:r>
              <a:rPr lang="es-MX" sz="4000" dirty="0">
                <a:latin typeface="Minion Pro"/>
                <a:cs typeface="Minion Pro"/>
              </a:rPr>
              <a:t>: medio, en medio (58)</a:t>
            </a:r>
            <a:endParaRPr lang="en-US" sz="4000" dirty="0">
              <a:latin typeface="Minion Pro"/>
              <a:cs typeface="Minion Pro"/>
            </a:endParaRPr>
          </a:p>
          <a:p>
            <a:r>
              <a:rPr lang="fr-FR" sz="4000" dirty="0">
                <a:latin typeface="Minion Pro"/>
                <a:cs typeface="Minion Pro"/>
              </a:rPr>
              <a:t>291</a:t>
            </a:r>
            <a:r>
              <a:rPr lang="fr-FR" sz="3600" dirty="0">
                <a:latin typeface="Minion Pro"/>
                <a:cs typeface="Minion Pro"/>
              </a:rPr>
              <a:t>. </a:t>
            </a:r>
            <a:r>
              <a:rPr lang="en-US" sz="4000" b="1" dirty="0" err="1">
                <a:latin typeface="Minion Pro"/>
                <a:cs typeface="Minion Pro"/>
              </a:rPr>
              <a:t>τοιοῦτος</a:t>
            </a:r>
            <a:r>
              <a:rPr lang="en-US" sz="4000" b="1" dirty="0">
                <a:latin typeface="Minion Pro"/>
                <a:cs typeface="Minion Pro"/>
              </a:rPr>
              <a:t>, -α</a:t>
            </a:r>
            <a:r>
              <a:rPr lang="en-US" sz="4000" b="1" dirty="0" err="1">
                <a:latin typeface="Minion Pro"/>
                <a:cs typeface="Minion Pro"/>
              </a:rPr>
              <a:t>ύτη</a:t>
            </a:r>
            <a:r>
              <a:rPr lang="en-US" sz="4000" b="1" dirty="0">
                <a:latin typeface="Minion Pro"/>
                <a:cs typeface="Minion Pro"/>
              </a:rPr>
              <a:t>, -</a:t>
            </a:r>
            <a:r>
              <a:rPr lang="en-US" sz="4000" b="1" dirty="0" err="1">
                <a:latin typeface="Minion Pro"/>
                <a:cs typeface="Minion Pro"/>
              </a:rPr>
              <a:t>οῦτον</a:t>
            </a:r>
            <a:r>
              <a:rPr lang="fr-FR" sz="3600" dirty="0">
                <a:latin typeface="Minion Pro"/>
                <a:cs typeface="Minion Pro"/>
              </a:rPr>
              <a:t>: </a:t>
            </a:r>
            <a:r>
              <a:rPr lang="fr-FR" sz="2800" dirty="0" err="1">
                <a:latin typeface="Minion Pro"/>
                <a:cs typeface="Minion Pro"/>
              </a:rPr>
              <a:t>tal</a:t>
            </a:r>
            <a:r>
              <a:rPr lang="fr-FR" sz="2800" dirty="0">
                <a:latin typeface="Minion Pro"/>
                <a:cs typeface="Minion Pro"/>
              </a:rPr>
              <a:t>, de </a:t>
            </a:r>
            <a:r>
              <a:rPr lang="fr-FR" sz="2800" dirty="0" err="1">
                <a:latin typeface="Minion Pro"/>
                <a:cs typeface="Minion Pro"/>
              </a:rPr>
              <a:t>tal</a:t>
            </a:r>
            <a:r>
              <a:rPr lang="fr-FR" sz="2800" dirty="0">
                <a:latin typeface="Minion Pro"/>
                <a:cs typeface="Minion Pro"/>
              </a:rPr>
              <a:t> clase (57)</a:t>
            </a:r>
            <a:endParaRPr lang="en-US" sz="2800" dirty="0">
              <a:latin typeface="Minion Pro"/>
              <a:cs typeface="Minion Pro"/>
            </a:endParaRPr>
          </a:p>
          <a:p>
            <a:r>
              <a:rPr lang="pt-BR" sz="4000" dirty="0">
                <a:latin typeface="Minion Pro"/>
                <a:cs typeface="Minion Pro"/>
              </a:rPr>
              <a:t>292. </a:t>
            </a:r>
            <a:r>
              <a:rPr lang="en-US" sz="4000" b="1" dirty="0" err="1">
                <a:latin typeface="Minion Pro"/>
                <a:cs typeface="Minion Pro"/>
              </a:rPr>
              <a:t>ἐ</a:t>
            </a:r>
            <a:r>
              <a:rPr lang="en-US" sz="4000" b="1" dirty="0">
                <a:latin typeface="Minion Pro"/>
                <a:cs typeface="Minion Pro"/>
              </a:rPr>
              <a:t>π</a:t>
            </a:r>
            <a:r>
              <a:rPr lang="en-US" sz="4000" b="1" dirty="0" err="1">
                <a:latin typeface="Minion Pro"/>
                <a:cs typeface="Minion Pro"/>
              </a:rPr>
              <a:t>ερωτάω</a:t>
            </a:r>
            <a:r>
              <a:rPr lang="es-MX" sz="4000" dirty="0">
                <a:latin typeface="Minion Pro"/>
                <a:cs typeface="Minion Pro"/>
              </a:rPr>
              <a:t>: preguntar (56)</a:t>
            </a:r>
            <a:endParaRPr lang="en-US" sz="4000" dirty="0">
              <a:latin typeface="Minion Pro"/>
              <a:cs typeface="Minion Pro"/>
            </a:endParaRPr>
          </a:p>
          <a:p>
            <a:r>
              <a:rPr lang="pt-BR" sz="4000" dirty="0">
                <a:latin typeface="Minion Pro"/>
                <a:cs typeface="Minion Pro"/>
              </a:rPr>
              <a:t>293. </a:t>
            </a:r>
            <a:r>
              <a:rPr lang="en-US" sz="4000" b="1" dirty="0" err="1">
                <a:latin typeface="Minion Pro"/>
                <a:cs typeface="Minion Pro"/>
              </a:rPr>
              <a:t>κράζω</a:t>
            </a:r>
            <a:r>
              <a:rPr lang="es-MX" sz="4000" dirty="0">
                <a:latin typeface="Minion Pro"/>
                <a:cs typeface="Minion Pro"/>
              </a:rPr>
              <a:t>: gritar (56)</a:t>
            </a:r>
            <a:endParaRPr lang="en-US" sz="4000" dirty="0">
              <a:latin typeface="Minion Pro"/>
              <a:cs typeface="Minion Pro"/>
            </a:endParaRPr>
          </a:p>
          <a:p>
            <a:r>
              <a:rPr lang="pt-BR" sz="4000" dirty="0">
                <a:latin typeface="Minion Pro"/>
                <a:cs typeface="Minion Pro"/>
              </a:rPr>
              <a:t>294.</a:t>
            </a:r>
            <a:r>
              <a:rPr lang="pt-BR" sz="4000" b="1" dirty="0">
                <a:latin typeface="Minion Pro"/>
                <a:cs typeface="Minion Pro"/>
              </a:rPr>
              <a:t> </a:t>
            </a:r>
            <a:r>
              <a:rPr lang="en-US" sz="4000" b="1" dirty="0" err="1">
                <a:latin typeface="Minion Pro"/>
                <a:cs typeface="Minion Pro"/>
              </a:rPr>
              <a:t>μηδέ</a:t>
            </a:r>
            <a:r>
              <a:rPr lang="es-MX" sz="4000" dirty="0">
                <a:latin typeface="Minion Pro"/>
                <a:cs typeface="Minion Pro"/>
              </a:rPr>
              <a:t>: ni (56)</a:t>
            </a:r>
            <a:endParaRPr lang="en-US" sz="4000" dirty="0">
              <a:latin typeface="Minion Pro"/>
              <a:cs typeface="Minion Pro"/>
            </a:endParaRPr>
          </a:p>
          <a:p>
            <a:r>
              <a:rPr lang="pt-BR" sz="4000" dirty="0">
                <a:latin typeface="Minion Pro"/>
                <a:cs typeface="Minion Pro"/>
              </a:rPr>
              <a:t>295. </a:t>
            </a:r>
            <a:r>
              <a:rPr lang="en-US" sz="4000" b="1" dirty="0" err="1">
                <a:latin typeface="Minion Pro"/>
                <a:cs typeface="Minion Pro"/>
              </a:rPr>
              <a:t>συν</a:t>
            </a:r>
            <a:r>
              <a:rPr lang="en-US" sz="4000" b="1" dirty="0">
                <a:latin typeface="Minion Pro"/>
                <a:cs typeface="Minion Pro"/>
              </a:rPr>
              <a:t>α</a:t>
            </a:r>
            <a:r>
              <a:rPr lang="en-US" sz="4000" b="1" dirty="0" err="1">
                <a:latin typeface="Minion Pro"/>
                <a:cs typeface="Minion Pro"/>
              </a:rPr>
              <a:t>γωγή</a:t>
            </a:r>
            <a:r>
              <a:rPr lang="en-US" sz="4000" dirty="0">
                <a:latin typeface="Minion Pro"/>
                <a:cs typeface="Minion Pro"/>
              </a:rPr>
              <a:t>, </a:t>
            </a:r>
            <a:r>
              <a:rPr lang="en-US" sz="4000" b="1" dirty="0">
                <a:latin typeface="Minion Pro"/>
                <a:cs typeface="Minion Pro"/>
              </a:rPr>
              <a:t>-</a:t>
            </a:r>
            <a:r>
              <a:rPr lang="en-US" sz="4000" b="1" dirty="0" err="1">
                <a:latin typeface="Minion Pro"/>
                <a:cs typeface="Minion Pro"/>
              </a:rPr>
              <a:t>ῆς</a:t>
            </a:r>
            <a:r>
              <a:rPr lang="en-US" sz="4000" dirty="0">
                <a:latin typeface="Minion Pro"/>
                <a:cs typeface="Minion Pro"/>
              </a:rPr>
              <a:t>, </a:t>
            </a:r>
            <a:r>
              <a:rPr lang="en-US" sz="4000" b="1" dirty="0" err="1" smtClean="0">
                <a:latin typeface="Minion Pro"/>
                <a:cs typeface="Minion Pro"/>
              </a:rPr>
              <a:t>ἡ</a:t>
            </a:r>
            <a:r>
              <a:rPr lang="pt-BR" sz="4000" dirty="0" smtClean="0">
                <a:latin typeface="Minion Pro"/>
                <a:cs typeface="Minion Pro"/>
              </a:rPr>
              <a:t>: </a:t>
            </a:r>
            <a:r>
              <a:rPr lang="pt-BR" sz="2800" dirty="0" smtClean="0">
                <a:latin typeface="Minion Pro"/>
                <a:cs typeface="Minion Pro"/>
              </a:rPr>
              <a:t>sinagoga</a:t>
            </a:r>
            <a:r>
              <a:rPr lang="pt-BR" sz="2800" dirty="0">
                <a:latin typeface="Minion Pro"/>
                <a:cs typeface="Minion Pro"/>
              </a:rPr>
              <a:t>, </a:t>
            </a:r>
            <a:r>
              <a:rPr lang="pt-BR" sz="2800" dirty="0" err="1">
                <a:latin typeface="Minion Pro"/>
                <a:cs typeface="Minion Pro"/>
              </a:rPr>
              <a:t>congregación</a:t>
            </a:r>
            <a:r>
              <a:rPr lang="pt-BR" sz="2800" dirty="0">
                <a:latin typeface="Minion Pro"/>
                <a:cs typeface="Minion Pro"/>
              </a:rPr>
              <a:t> (56)</a:t>
            </a:r>
            <a:endParaRPr lang="en-US" sz="2800" dirty="0">
              <a:latin typeface="Minion Pro"/>
              <a:cs typeface="Minion Pro"/>
            </a:endParaRPr>
          </a:p>
        </p:txBody>
      </p:sp>
      <p:sp>
        <p:nvSpPr>
          <p:cNvPr id="4" name="Rectangle 3"/>
          <p:cNvSpPr/>
          <p:nvPr/>
        </p:nvSpPr>
        <p:spPr>
          <a:xfrm>
            <a:off x="323528" y="339503"/>
            <a:ext cx="3210134" cy="584776"/>
          </a:xfrm>
          <a:prstGeom prst="rect">
            <a:avLst/>
          </a:prstGeom>
          <a:solidFill>
            <a:srgbClr val="FF6600"/>
          </a:solidFill>
          <a:ln w="38100" cap="rnd" cmpd="sng">
            <a:solidFill>
              <a:schemeClr val="tx1"/>
            </a:solidFill>
          </a:ln>
          <a:effectLst>
            <a:outerShdw blurRad="50800" dist="38100" dir="2700000" algn="tl" rotWithShape="0">
              <a:prstClr val="black">
                <a:alpha val="40000"/>
              </a:prstClr>
            </a:outerShdw>
          </a:effectLst>
        </p:spPr>
        <p:txBody>
          <a:bodyPr wrap="none">
            <a:spAutoFit/>
          </a:bodyPr>
          <a:lstStyle/>
          <a:p>
            <a:pPr>
              <a:defRPr/>
            </a:pPr>
            <a:r>
              <a:rPr lang="es-MX" sz="3200" b="1" dirty="0">
                <a:ln>
                  <a:solidFill>
                    <a:srgbClr val="000000"/>
                  </a:solidFill>
                </a:ln>
                <a:solidFill>
                  <a:schemeClr val="bg1"/>
                </a:solidFill>
              </a:rPr>
              <a:t>Vocabulario </a:t>
            </a:r>
            <a:r>
              <a:rPr lang="es-MX" sz="3200" b="1" dirty="0" smtClean="0">
                <a:ln>
                  <a:solidFill>
                    <a:srgbClr val="000000"/>
                  </a:solidFill>
                </a:ln>
                <a:solidFill>
                  <a:schemeClr val="bg1"/>
                </a:solidFill>
              </a:rPr>
              <a:t>2</a:t>
            </a:r>
            <a:r>
              <a:rPr lang="en-US" sz="3200" b="1" dirty="0">
                <a:ln>
                  <a:solidFill>
                    <a:srgbClr val="000000"/>
                  </a:solidFill>
                </a:ln>
                <a:solidFill>
                  <a:schemeClr val="bg1"/>
                </a:solidFill>
              </a:rPr>
              <a:t>3</a:t>
            </a:r>
            <a:r>
              <a:rPr lang="es-MX" sz="3200" b="1" dirty="0" smtClean="0">
                <a:ln>
                  <a:solidFill>
                    <a:srgbClr val="000000"/>
                  </a:solidFill>
                </a:ln>
                <a:solidFill>
                  <a:schemeClr val="bg1"/>
                </a:solidFill>
              </a:rPr>
              <a:t>:</a:t>
            </a:r>
            <a:endParaRPr lang="es-MX" sz="3200" b="1" dirty="0">
              <a:ln>
                <a:solidFill>
                  <a:srgbClr val="000000"/>
                </a:solidFill>
              </a:ln>
              <a:solidFill>
                <a:schemeClr val="bg1"/>
              </a:solidFill>
            </a:endParaRPr>
          </a:p>
        </p:txBody>
      </p:sp>
    </p:spTree>
    <p:extLst>
      <p:ext uri="{BB962C8B-B14F-4D97-AF65-F5344CB8AC3E}">
        <p14:creationId xmlns:p14="http://schemas.microsoft.com/office/powerpoint/2010/main" val="325853620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134603" y="987425"/>
            <a:ext cx="908258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4000" dirty="0">
                <a:latin typeface="Minion Pro"/>
                <a:cs typeface="Minion Pro"/>
              </a:rPr>
              <a:t>296. </a:t>
            </a:r>
            <a:r>
              <a:rPr lang="en-US" sz="4000" b="1" dirty="0" err="1">
                <a:latin typeface="Minion Pro"/>
                <a:cs typeface="Minion Pro"/>
              </a:rPr>
              <a:t>λοι</a:t>
            </a:r>
            <a:r>
              <a:rPr lang="en-US" sz="4000" b="1" dirty="0">
                <a:latin typeface="Minion Pro"/>
                <a:cs typeface="Minion Pro"/>
              </a:rPr>
              <a:t>π</a:t>
            </a:r>
            <a:r>
              <a:rPr lang="en-US" sz="4000" b="1" dirty="0" err="1">
                <a:latin typeface="Minion Pro"/>
                <a:cs typeface="Minion Pro"/>
              </a:rPr>
              <a:t>ός</a:t>
            </a:r>
            <a:r>
              <a:rPr lang="en-US" sz="4000" b="1" dirty="0">
                <a:latin typeface="Minion Pro"/>
                <a:cs typeface="Minion Pro"/>
              </a:rPr>
              <a:t>, -</a:t>
            </a:r>
            <a:r>
              <a:rPr lang="en-US" sz="4000" b="1" dirty="0" err="1">
                <a:latin typeface="Minion Pro"/>
                <a:cs typeface="Minion Pro"/>
              </a:rPr>
              <a:t>ή</a:t>
            </a:r>
            <a:r>
              <a:rPr lang="en-US" sz="4000" b="1" dirty="0">
                <a:latin typeface="Minion Pro"/>
                <a:cs typeface="Minion Pro"/>
              </a:rPr>
              <a:t>, -</a:t>
            </a:r>
            <a:r>
              <a:rPr lang="en-US" sz="4000" b="1" dirty="0" err="1">
                <a:latin typeface="Minion Pro"/>
                <a:cs typeface="Minion Pro"/>
              </a:rPr>
              <a:t>όν</a:t>
            </a:r>
            <a:r>
              <a:rPr lang="pt-BR" sz="4000" dirty="0">
                <a:latin typeface="Minion Pro"/>
                <a:cs typeface="Minion Pro"/>
              </a:rPr>
              <a:t>: resto (55)</a:t>
            </a:r>
            <a:r>
              <a:rPr lang="en-US" sz="4000" dirty="0">
                <a:latin typeface="Minion Pro"/>
                <a:cs typeface="Minion Pro"/>
              </a:rPr>
              <a:t> </a:t>
            </a:r>
            <a:endParaRPr lang="en-US" sz="4000" dirty="0" smtClean="0">
              <a:latin typeface="Minion Pro"/>
              <a:cs typeface="Minion Pro"/>
            </a:endParaRPr>
          </a:p>
          <a:p>
            <a:r>
              <a:rPr lang="pt-BR" sz="4000" dirty="0">
                <a:latin typeface="Minion Pro"/>
                <a:cs typeface="Minion Pro"/>
              </a:rPr>
              <a:t>297. </a:t>
            </a:r>
            <a:r>
              <a:rPr lang="en-US" sz="4000" b="1" dirty="0" err="1">
                <a:latin typeface="Minion Pro"/>
                <a:cs typeface="Minion Pro"/>
              </a:rPr>
              <a:t>Πιλᾶτος</a:t>
            </a:r>
            <a:r>
              <a:rPr lang="en-US" sz="4000" b="1" dirty="0">
                <a:latin typeface="Minion Pro"/>
                <a:cs typeface="Minion Pro"/>
              </a:rPr>
              <a:t>, -</a:t>
            </a:r>
            <a:r>
              <a:rPr lang="en-US" sz="4000" b="1" dirty="0" err="1">
                <a:latin typeface="Minion Pro"/>
                <a:cs typeface="Minion Pro"/>
              </a:rPr>
              <a:t>ου</a:t>
            </a:r>
            <a:r>
              <a:rPr lang="en-US" sz="4000" b="1" dirty="0">
                <a:latin typeface="Minion Pro"/>
                <a:cs typeface="Minion Pro"/>
              </a:rPr>
              <a:t>, </a:t>
            </a:r>
            <a:r>
              <a:rPr lang="en-US" sz="4000" b="1" dirty="0" err="1">
                <a:latin typeface="Minion Pro"/>
                <a:cs typeface="Minion Pro"/>
              </a:rPr>
              <a:t>ὁ</a:t>
            </a:r>
            <a:r>
              <a:rPr lang="pt-BR" sz="4000" dirty="0">
                <a:latin typeface="Minion Pro"/>
                <a:cs typeface="Minion Pro"/>
              </a:rPr>
              <a:t>: </a:t>
            </a:r>
            <a:r>
              <a:rPr lang="pt-BR" sz="4000" dirty="0" err="1">
                <a:latin typeface="Minion Pro"/>
                <a:cs typeface="Minion Pro"/>
              </a:rPr>
              <a:t>Pilato</a:t>
            </a:r>
            <a:r>
              <a:rPr lang="pt-BR" sz="4000" dirty="0">
                <a:latin typeface="Minion Pro"/>
                <a:cs typeface="Minion Pro"/>
              </a:rPr>
              <a:t> (55)</a:t>
            </a:r>
            <a:endParaRPr lang="en-US" sz="4000" dirty="0">
              <a:latin typeface="Minion Pro"/>
              <a:cs typeface="Minion Pro"/>
            </a:endParaRPr>
          </a:p>
          <a:p>
            <a:r>
              <a:rPr lang="fr-FR" sz="4000" dirty="0">
                <a:latin typeface="Minion Pro"/>
                <a:cs typeface="Minion Pro"/>
              </a:rPr>
              <a:t>298. </a:t>
            </a:r>
            <a:r>
              <a:rPr lang="en-US" sz="4000" b="1" dirty="0">
                <a:latin typeface="Minion Pro"/>
                <a:cs typeface="Minion Pro"/>
              </a:rPr>
              <a:t>π</a:t>
            </a:r>
            <a:r>
              <a:rPr lang="en-US" sz="4000" b="1" dirty="0" err="1">
                <a:latin typeface="Minion Pro"/>
                <a:cs typeface="Minion Pro"/>
              </a:rPr>
              <a:t>λείων</a:t>
            </a:r>
            <a:r>
              <a:rPr lang="en-US" sz="4000" b="1" dirty="0">
                <a:latin typeface="Minion Pro"/>
                <a:cs typeface="Minion Pro"/>
              </a:rPr>
              <a:t>, π</a:t>
            </a:r>
            <a:r>
              <a:rPr lang="en-US" sz="4000" b="1" dirty="0" err="1">
                <a:latin typeface="Minion Pro"/>
                <a:cs typeface="Minion Pro"/>
              </a:rPr>
              <a:t>λεῖον</a:t>
            </a:r>
            <a:r>
              <a:rPr lang="fr-FR" sz="4000" dirty="0">
                <a:latin typeface="Minion Pro"/>
                <a:cs typeface="Minion Pro"/>
              </a:rPr>
              <a:t>: </a:t>
            </a:r>
            <a:r>
              <a:rPr lang="fr-FR" sz="4000" dirty="0" err="1">
                <a:latin typeface="Minion Pro"/>
                <a:cs typeface="Minion Pro"/>
              </a:rPr>
              <a:t>más</a:t>
            </a:r>
            <a:r>
              <a:rPr lang="fr-FR" sz="4000" dirty="0">
                <a:latin typeface="Minion Pro"/>
                <a:cs typeface="Minion Pro"/>
              </a:rPr>
              <a:t> (55)</a:t>
            </a:r>
            <a:endParaRPr lang="en-US" sz="4000" dirty="0">
              <a:latin typeface="Minion Pro"/>
              <a:cs typeface="Minion Pro"/>
            </a:endParaRPr>
          </a:p>
          <a:p>
            <a:r>
              <a:rPr lang="pt-BR" sz="4000" dirty="0">
                <a:latin typeface="Minion Pro"/>
                <a:cs typeface="Minion Pro"/>
              </a:rPr>
              <a:t>299. </a:t>
            </a:r>
            <a:r>
              <a:rPr lang="en-US" sz="4000" b="1" dirty="0" err="1">
                <a:latin typeface="Minion Pro"/>
                <a:cs typeface="Minion Pro"/>
              </a:rPr>
              <a:t>δεξιός</a:t>
            </a:r>
            <a:r>
              <a:rPr lang="en-US" sz="4000" b="1" dirty="0">
                <a:latin typeface="Minion Pro"/>
                <a:cs typeface="Minion Pro"/>
              </a:rPr>
              <a:t> , -</a:t>
            </a:r>
            <a:r>
              <a:rPr lang="en-US" sz="4000" b="1" dirty="0" err="1">
                <a:latin typeface="Minion Pro"/>
                <a:cs typeface="Minion Pro"/>
              </a:rPr>
              <a:t>ά</a:t>
            </a:r>
            <a:r>
              <a:rPr lang="en-US" sz="4000" b="1" dirty="0">
                <a:latin typeface="Minion Pro"/>
                <a:cs typeface="Minion Pro"/>
              </a:rPr>
              <a:t>, -</a:t>
            </a:r>
            <a:r>
              <a:rPr lang="en-US" sz="4000" b="1" dirty="0" err="1">
                <a:latin typeface="Minion Pro"/>
                <a:cs typeface="Minion Pro"/>
              </a:rPr>
              <a:t>όν</a:t>
            </a:r>
            <a:r>
              <a:rPr lang="pt-BR" sz="4000" dirty="0">
                <a:latin typeface="Minion Pro"/>
                <a:cs typeface="Minion Pro"/>
              </a:rPr>
              <a:t>: </a:t>
            </a:r>
            <a:r>
              <a:rPr lang="pt-BR" sz="4000" dirty="0" err="1">
                <a:latin typeface="Minion Pro"/>
                <a:cs typeface="Minion Pro"/>
              </a:rPr>
              <a:t>derecho</a:t>
            </a:r>
            <a:r>
              <a:rPr lang="pt-BR" sz="4000" dirty="0">
                <a:latin typeface="Minion Pro"/>
                <a:cs typeface="Minion Pro"/>
              </a:rPr>
              <a:t> (54)</a:t>
            </a:r>
            <a:endParaRPr lang="en-US" sz="4000" dirty="0">
              <a:latin typeface="Minion Pro"/>
              <a:cs typeface="Minion Pro"/>
            </a:endParaRPr>
          </a:p>
          <a:p>
            <a:r>
              <a:rPr lang="es-PE" sz="4000" dirty="0">
                <a:latin typeface="Minion Pro"/>
                <a:cs typeface="Minion Pro"/>
              </a:rPr>
              <a:t>300. </a:t>
            </a:r>
            <a:r>
              <a:rPr lang="en-US" sz="4000" b="1" dirty="0" err="1">
                <a:latin typeface="Minion Pro"/>
                <a:cs typeface="Minion Pro"/>
              </a:rPr>
              <a:t>εὐ</a:t>
            </a:r>
            <a:r>
              <a:rPr lang="en-US" sz="4000" b="1" dirty="0">
                <a:latin typeface="Minion Pro"/>
                <a:cs typeface="Minion Pro"/>
              </a:rPr>
              <a:t>α</a:t>
            </a:r>
            <a:r>
              <a:rPr lang="en-US" sz="4000" b="1" dirty="0" err="1">
                <a:latin typeface="Minion Pro"/>
                <a:cs typeface="Minion Pro"/>
              </a:rPr>
              <a:t>γγελίζω</a:t>
            </a:r>
            <a:r>
              <a:rPr lang="es-MX" sz="4000" dirty="0">
                <a:latin typeface="Minion Pro"/>
                <a:cs typeface="Minion Pro"/>
              </a:rPr>
              <a:t>: </a:t>
            </a:r>
            <a:r>
              <a:rPr lang="es-MX" sz="3600" dirty="0">
                <a:latin typeface="Minion Pro"/>
                <a:cs typeface="Minion Pro"/>
              </a:rPr>
              <a:t>anunciar buenas nuevas (54)</a:t>
            </a:r>
            <a:endParaRPr lang="en-US" sz="3600" dirty="0">
              <a:latin typeface="Minion Pro"/>
              <a:cs typeface="Minion Pro"/>
            </a:endParaRPr>
          </a:p>
          <a:p>
            <a:r>
              <a:rPr lang="pt-BR" sz="4000" dirty="0">
                <a:latin typeface="Minion Pro"/>
                <a:cs typeface="Minion Pro"/>
              </a:rPr>
              <a:t>301. </a:t>
            </a:r>
            <a:r>
              <a:rPr lang="en-US" sz="4000" b="1" dirty="0" err="1">
                <a:latin typeface="Minion Pro"/>
                <a:cs typeface="Minion Pro"/>
              </a:rPr>
              <a:t>οὗ</a:t>
            </a:r>
            <a:r>
              <a:rPr lang="es-MX" sz="4000" dirty="0">
                <a:latin typeface="Minion Pro"/>
                <a:cs typeface="Minion Pro"/>
              </a:rPr>
              <a:t>: donde (54)</a:t>
            </a:r>
            <a:endParaRPr lang="en-US" sz="4000" dirty="0">
              <a:latin typeface="Minion Pro"/>
              <a:cs typeface="Minion Pro"/>
            </a:endParaRPr>
          </a:p>
        </p:txBody>
      </p:sp>
      <p:sp>
        <p:nvSpPr>
          <p:cNvPr id="4" name="Rectangle 3"/>
          <p:cNvSpPr/>
          <p:nvPr/>
        </p:nvSpPr>
        <p:spPr>
          <a:xfrm>
            <a:off x="323528" y="339503"/>
            <a:ext cx="3210134" cy="584776"/>
          </a:xfrm>
          <a:prstGeom prst="rect">
            <a:avLst/>
          </a:prstGeom>
          <a:solidFill>
            <a:srgbClr val="FF6600"/>
          </a:solidFill>
          <a:ln w="38100" cap="rnd" cmpd="sng">
            <a:solidFill>
              <a:schemeClr val="tx1"/>
            </a:solidFill>
          </a:ln>
          <a:effectLst>
            <a:outerShdw blurRad="50800" dist="38100" dir="2700000" algn="tl" rotWithShape="0">
              <a:prstClr val="black">
                <a:alpha val="40000"/>
              </a:prstClr>
            </a:outerShdw>
          </a:effectLst>
        </p:spPr>
        <p:txBody>
          <a:bodyPr wrap="none">
            <a:spAutoFit/>
          </a:bodyPr>
          <a:lstStyle/>
          <a:p>
            <a:pPr>
              <a:defRPr/>
            </a:pPr>
            <a:r>
              <a:rPr lang="es-MX" sz="3200" b="1" dirty="0">
                <a:ln>
                  <a:solidFill>
                    <a:srgbClr val="000000"/>
                  </a:solidFill>
                </a:ln>
                <a:solidFill>
                  <a:schemeClr val="bg1"/>
                </a:solidFill>
              </a:rPr>
              <a:t>Vocabulario </a:t>
            </a:r>
            <a:r>
              <a:rPr lang="es-MX" sz="3200" b="1" dirty="0" smtClean="0">
                <a:ln>
                  <a:solidFill>
                    <a:srgbClr val="000000"/>
                  </a:solidFill>
                </a:ln>
                <a:solidFill>
                  <a:schemeClr val="bg1"/>
                </a:solidFill>
              </a:rPr>
              <a:t>2</a:t>
            </a:r>
            <a:r>
              <a:rPr lang="en-US" sz="3200" b="1" dirty="0">
                <a:ln>
                  <a:solidFill>
                    <a:srgbClr val="000000"/>
                  </a:solidFill>
                </a:ln>
                <a:solidFill>
                  <a:schemeClr val="bg1"/>
                </a:solidFill>
              </a:rPr>
              <a:t>3</a:t>
            </a:r>
            <a:r>
              <a:rPr lang="es-MX" sz="3200" b="1" dirty="0" smtClean="0">
                <a:ln>
                  <a:solidFill>
                    <a:srgbClr val="000000"/>
                  </a:solidFill>
                </a:ln>
                <a:solidFill>
                  <a:schemeClr val="bg1"/>
                </a:solidFill>
              </a:rPr>
              <a:t>:</a:t>
            </a:r>
            <a:endParaRPr lang="es-MX" sz="3200" b="1" dirty="0">
              <a:ln>
                <a:solidFill>
                  <a:srgbClr val="000000"/>
                </a:solidFill>
              </a:ln>
              <a:solidFill>
                <a:schemeClr val="bg1"/>
              </a:solidFill>
            </a:endParaRPr>
          </a:p>
        </p:txBody>
      </p:sp>
    </p:spTree>
    <p:extLst>
      <p:ext uri="{BB962C8B-B14F-4D97-AF65-F5344CB8AC3E}">
        <p14:creationId xmlns:p14="http://schemas.microsoft.com/office/powerpoint/2010/main" val="127865606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179388" y="987427"/>
            <a:ext cx="754975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4000" dirty="0">
                <a:latin typeface="Minion Pro"/>
                <a:cs typeface="Minion Pro"/>
              </a:rPr>
              <a:t>302. </a:t>
            </a:r>
            <a:r>
              <a:rPr lang="en-US" sz="4000" b="1" dirty="0" err="1">
                <a:latin typeface="Minion Pro"/>
                <a:cs typeface="Minion Pro"/>
              </a:rPr>
              <a:t>χρόνος</a:t>
            </a:r>
            <a:r>
              <a:rPr lang="en-US" sz="4000" b="1" dirty="0">
                <a:latin typeface="Minion Pro"/>
                <a:cs typeface="Minion Pro"/>
              </a:rPr>
              <a:t>, -</a:t>
            </a:r>
            <a:r>
              <a:rPr lang="en-US" sz="4000" b="1" dirty="0" err="1">
                <a:latin typeface="Minion Pro"/>
                <a:cs typeface="Minion Pro"/>
              </a:rPr>
              <a:t>ου</a:t>
            </a:r>
            <a:r>
              <a:rPr lang="en-US" sz="4000" b="1" dirty="0">
                <a:latin typeface="Minion Pro"/>
                <a:cs typeface="Minion Pro"/>
              </a:rPr>
              <a:t>, </a:t>
            </a:r>
            <a:r>
              <a:rPr lang="en-US" sz="4000" b="1" dirty="0" err="1">
                <a:latin typeface="Minion Pro"/>
                <a:cs typeface="Minion Pro"/>
              </a:rPr>
              <a:t>ὁ</a:t>
            </a:r>
            <a:r>
              <a:rPr lang="pt-BR" sz="4000" dirty="0">
                <a:latin typeface="Minion Pro"/>
                <a:cs typeface="Minion Pro"/>
              </a:rPr>
              <a:t>: </a:t>
            </a:r>
            <a:r>
              <a:rPr lang="pt-BR" sz="4000" dirty="0" err="1">
                <a:latin typeface="Minion Pro"/>
                <a:cs typeface="Minion Pro"/>
              </a:rPr>
              <a:t>tiempo</a:t>
            </a:r>
            <a:r>
              <a:rPr lang="pt-BR" sz="4000" dirty="0">
                <a:latin typeface="Minion Pro"/>
                <a:cs typeface="Minion Pro"/>
              </a:rPr>
              <a:t> (54)</a:t>
            </a:r>
            <a:endParaRPr lang="en-US" sz="4000" dirty="0">
              <a:latin typeface="Minion Pro"/>
              <a:cs typeface="Minion Pro"/>
            </a:endParaRPr>
          </a:p>
          <a:p>
            <a:r>
              <a:rPr lang="pt-BR" sz="4000" dirty="0">
                <a:latin typeface="Minion Pro"/>
                <a:cs typeface="Minion Pro"/>
              </a:rPr>
              <a:t>303. </a:t>
            </a:r>
            <a:r>
              <a:rPr lang="en-US" sz="4000" b="1" dirty="0" err="1">
                <a:latin typeface="Minion Pro"/>
                <a:cs typeface="Minion Pro"/>
              </a:rPr>
              <a:t>διό</a:t>
            </a:r>
            <a:r>
              <a:rPr lang="es-MX" sz="4000" dirty="0">
                <a:latin typeface="Minion Pro"/>
                <a:cs typeface="Minion Pro"/>
              </a:rPr>
              <a:t>: por esta razón (53)</a:t>
            </a:r>
            <a:endParaRPr lang="en-US" sz="4000" dirty="0">
              <a:latin typeface="Minion Pro"/>
              <a:cs typeface="Minion Pro"/>
            </a:endParaRPr>
          </a:p>
          <a:p>
            <a:r>
              <a:rPr lang="es-PE" sz="4000" dirty="0">
                <a:latin typeface="Minion Pro"/>
                <a:cs typeface="Minion Pro"/>
              </a:rPr>
              <a:t>304. </a:t>
            </a:r>
            <a:r>
              <a:rPr lang="en-US" sz="4000" b="1" dirty="0" err="1">
                <a:latin typeface="Minion Pro"/>
                <a:cs typeface="Minion Pro"/>
              </a:rPr>
              <a:t>ὅ</a:t>
            </a:r>
            <a:r>
              <a:rPr lang="en-US" sz="4000" b="1" dirty="0">
                <a:latin typeface="Minion Pro"/>
                <a:cs typeface="Minion Pro"/>
              </a:rPr>
              <a:t>π</a:t>
            </a:r>
            <a:r>
              <a:rPr lang="en-US" sz="4000" b="1" dirty="0" err="1">
                <a:latin typeface="Minion Pro"/>
                <a:cs typeface="Minion Pro"/>
              </a:rPr>
              <a:t>ως</a:t>
            </a:r>
            <a:r>
              <a:rPr lang="es-MX" sz="4000" dirty="0">
                <a:latin typeface="Minion Pro"/>
                <a:cs typeface="Minion Pro"/>
              </a:rPr>
              <a:t>: como, que, para que (53)</a:t>
            </a:r>
            <a:endParaRPr lang="en-US" sz="4000" dirty="0">
              <a:latin typeface="Minion Pro"/>
              <a:cs typeface="Minion Pro"/>
            </a:endParaRPr>
          </a:p>
        </p:txBody>
      </p:sp>
      <p:sp>
        <p:nvSpPr>
          <p:cNvPr id="4" name="Rectangle 3"/>
          <p:cNvSpPr/>
          <p:nvPr/>
        </p:nvSpPr>
        <p:spPr>
          <a:xfrm>
            <a:off x="323528" y="339503"/>
            <a:ext cx="3210134" cy="584776"/>
          </a:xfrm>
          <a:prstGeom prst="rect">
            <a:avLst/>
          </a:prstGeom>
          <a:solidFill>
            <a:srgbClr val="FF6600"/>
          </a:solidFill>
          <a:ln w="38100" cap="rnd" cmpd="sng">
            <a:solidFill>
              <a:schemeClr val="tx1"/>
            </a:solidFill>
          </a:ln>
          <a:effectLst>
            <a:outerShdw blurRad="50800" dist="38100" dir="2700000" algn="tl" rotWithShape="0">
              <a:prstClr val="black">
                <a:alpha val="40000"/>
              </a:prstClr>
            </a:outerShdw>
          </a:effectLst>
        </p:spPr>
        <p:txBody>
          <a:bodyPr wrap="none">
            <a:spAutoFit/>
          </a:bodyPr>
          <a:lstStyle/>
          <a:p>
            <a:pPr>
              <a:defRPr/>
            </a:pPr>
            <a:r>
              <a:rPr lang="es-MX" sz="3200" b="1" dirty="0">
                <a:ln>
                  <a:solidFill>
                    <a:srgbClr val="000000"/>
                  </a:solidFill>
                </a:ln>
                <a:solidFill>
                  <a:schemeClr val="bg1"/>
                </a:solidFill>
              </a:rPr>
              <a:t>Vocabulario </a:t>
            </a:r>
            <a:r>
              <a:rPr lang="es-MX" sz="3200" b="1" dirty="0" smtClean="0">
                <a:ln>
                  <a:solidFill>
                    <a:srgbClr val="000000"/>
                  </a:solidFill>
                </a:ln>
                <a:solidFill>
                  <a:schemeClr val="bg1"/>
                </a:solidFill>
              </a:rPr>
              <a:t>2</a:t>
            </a:r>
            <a:r>
              <a:rPr lang="en-US" sz="3200" b="1" dirty="0">
                <a:ln>
                  <a:solidFill>
                    <a:srgbClr val="000000"/>
                  </a:solidFill>
                </a:ln>
                <a:solidFill>
                  <a:schemeClr val="bg1"/>
                </a:solidFill>
              </a:rPr>
              <a:t>3</a:t>
            </a:r>
            <a:r>
              <a:rPr lang="es-MX" sz="3200" b="1" dirty="0" smtClean="0">
                <a:ln>
                  <a:solidFill>
                    <a:srgbClr val="000000"/>
                  </a:solidFill>
                </a:ln>
                <a:solidFill>
                  <a:schemeClr val="bg1"/>
                </a:solidFill>
              </a:rPr>
              <a:t>:</a:t>
            </a:r>
            <a:endParaRPr lang="es-MX" sz="3200" b="1" dirty="0">
              <a:ln>
                <a:solidFill>
                  <a:srgbClr val="000000"/>
                </a:solidFill>
              </a:ln>
              <a:solidFill>
                <a:schemeClr val="bg1"/>
              </a:solidFill>
            </a:endParaRPr>
          </a:p>
        </p:txBody>
      </p:sp>
    </p:spTree>
    <p:extLst>
      <p:ext uri="{BB962C8B-B14F-4D97-AF65-F5344CB8AC3E}">
        <p14:creationId xmlns:p14="http://schemas.microsoft.com/office/powerpoint/2010/main" val="360715011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p:cNvPicPr>
          <p:nvPr/>
        </p:nvPicPr>
        <p:blipFill>
          <a:blip r:embed="rId2">
            <a:extLst>
              <a:ext uri="{28A0092B-C50C-407E-A947-70E740481C1C}">
                <a14:useLocalDpi xmlns:a14="http://schemas.microsoft.com/office/drawing/2010/main" val="0"/>
              </a:ext>
            </a:extLst>
          </a:blip>
          <a:srcRect t="10278" b="1472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ctrTitle"/>
          </p:nvPr>
        </p:nvSpPr>
        <p:spPr>
          <a:xfrm>
            <a:off x="609600" y="133350"/>
            <a:ext cx="7924800" cy="4876800"/>
          </a:xfrm>
          <a:solidFill>
            <a:schemeClr val="bg1">
              <a:alpha val="54000"/>
            </a:schemeClr>
          </a:solidFill>
        </p:spPr>
        <p:txBody>
          <a:bodyPr/>
          <a:lstStyle/>
          <a:p>
            <a:pPr eaLnBrk="1" hangingPunct="1">
              <a:defRPr/>
            </a:pPr>
            <a:r>
              <a:rPr lang="es-PE" sz="1400" dirty="0" smtClean="0">
                <a:solidFill>
                  <a:schemeClr val="tx1"/>
                </a:solidFill>
                <a:latin typeface="Palatino Linotype" charset="0"/>
                <a:cs typeface="+mj-cs"/>
              </a:rPr>
              <a:t>SMG</a:t>
            </a:r>
          </a:p>
        </p:txBody>
      </p:sp>
      <p:sp>
        <p:nvSpPr>
          <p:cNvPr id="3" name="Rectangle 2"/>
          <p:cNvSpPr/>
          <p:nvPr/>
        </p:nvSpPr>
        <p:spPr>
          <a:xfrm>
            <a:off x="762000" y="1733550"/>
            <a:ext cx="7620000" cy="3124200"/>
          </a:xfrm>
          <a:prstGeom prst="rect">
            <a:avLst/>
          </a:prstGeom>
          <a:solidFill>
            <a:srgbClr val="073A7D">
              <a:alpha val="8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a typeface="ＭＳ Ｐゴシック"/>
            </a:endParaRPr>
          </a:p>
        </p:txBody>
      </p:sp>
      <p:sp>
        <p:nvSpPr>
          <p:cNvPr id="7" name="Rectangle 6"/>
          <p:cNvSpPr/>
          <p:nvPr/>
        </p:nvSpPr>
        <p:spPr>
          <a:xfrm>
            <a:off x="762000" y="308372"/>
            <a:ext cx="7620000" cy="1162050"/>
          </a:xfrm>
          <a:prstGeom prst="rect">
            <a:avLst/>
          </a:prstGeom>
          <a:solidFill>
            <a:srgbClr val="073A7D">
              <a:alpha val="80000"/>
            </a:srgbClr>
          </a:solidFill>
          <a:ln>
            <a:noFill/>
          </a:ln>
        </p:spPr>
        <p:style>
          <a:lnRef idx="1">
            <a:schemeClr val="accent1"/>
          </a:lnRef>
          <a:fillRef idx="3">
            <a:schemeClr val="accent1"/>
          </a:fillRef>
          <a:effectRef idx="2">
            <a:schemeClr val="accent1"/>
          </a:effectRef>
          <a:fontRef idx="minor">
            <a:schemeClr val="lt1"/>
          </a:fontRef>
        </p:style>
        <p:txBody>
          <a:bodyPr tIns="0"/>
          <a:lstStyle/>
          <a:p>
            <a:pPr algn="ctr">
              <a:defRPr/>
            </a:pPr>
            <a:endParaRPr lang="en-US" sz="6600" dirty="0">
              <a:solidFill>
                <a:srgbClr val="FFFFFF"/>
              </a:solidFill>
              <a:latin typeface="Arial"/>
              <a:ea typeface="ＭＳ Ｐゴシック"/>
            </a:endParaRPr>
          </a:p>
        </p:txBody>
      </p:sp>
      <p:sp>
        <p:nvSpPr>
          <p:cNvPr id="8" name="Rectangle 2"/>
          <p:cNvSpPr txBox="1">
            <a:spLocks noChangeArrowheads="1"/>
          </p:cNvSpPr>
          <p:nvPr/>
        </p:nvSpPr>
        <p:spPr bwMode="auto">
          <a:xfrm>
            <a:off x="685800" y="2139702"/>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s-ES_tradnl" sz="6600" dirty="0" smtClean="0">
                <a:solidFill>
                  <a:srgbClr val="FFFFFF"/>
                </a:solidFill>
                <a:effectLst>
                  <a:glow rad="63500">
                    <a:srgbClr val="000000">
                      <a:alpha val="75000"/>
                    </a:srgbClr>
                  </a:glow>
                </a:effectLst>
                <a:latin typeface="Palatino Linotype" charset="0"/>
              </a:rPr>
              <a:t>El Participio Presente Medio-Pasivo, Perífrasis</a:t>
            </a:r>
            <a:endParaRPr lang="es-ES_tradnl" sz="6600" dirty="0">
              <a:solidFill>
                <a:srgbClr val="FFFFFF"/>
              </a:solidFill>
              <a:effectLst>
                <a:glow rad="63500">
                  <a:srgbClr val="000000">
                    <a:alpha val="75000"/>
                  </a:srgbClr>
                </a:glow>
              </a:effectLst>
              <a:latin typeface="Palatino Linotype" charset="0"/>
            </a:endParaRPr>
          </a:p>
        </p:txBody>
      </p:sp>
      <p:sp>
        <p:nvSpPr>
          <p:cNvPr id="2" name="Rectangle 1"/>
          <p:cNvSpPr/>
          <p:nvPr/>
        </p:nvSpPr>
        <p:spPr>
          <a:xfrm>
            <a:off x="1438764" y="362731"/>
            <a:ext cx="6266484" cy="984885"/>
          </a:xfrm>
          <a:prstGeom prst="rect">
            <a:avLst/>
          </a:prstGeom>
        </p:spPr>
        <p:txBody>
          <a:bodyPr wrap="none">
            <a:spAutoFit/>
          </a:bodyPr>
          <a:lstStyle/>
          <a:p>
            <a:pPr algn="ctr">
              <a:defRPr/>
            </a:pPr>
            <a:r>
              <a:rPr lang="es-PE" sz="5800" dirty="0" smtClean="0">
                <a:solidFill>
                  <a:srgbClr val="FFFFFF"/>
                </a:solidFill>
                <a:effectLst>
                  <a:glow rad="63500">
                    <a:srgbClr val="000000">
                      <a:alpha val="75000"/>
                    </a:srgbClr>
                  </a:glow>
                </a:effectLst>
                <a:latin typeface="Palatino Linotype" charset="0"/>
                <a:ea typeface="ＭＳ Ｐゴシック"/>
              </a:rPr>
              <a:t>Griego: Lección </a:t>
            </a:r>
            <a:r>
              <a:rPr lang="es-ES_tradnl" sz="5800" dirty="0" smtClean="0">
                <a:solidFill>
                  <a:srgbClr val="FFFFFF"/>
                </a:solidFill>
                <a:effectLst>
                  <a:glow rad="63500">
                    <a:srgbClr val="000000">
                      <a:alpha val="75000"/>
                    </a:srgbClr>
                  </a:glow>
                </a:effectLst>
                <a:latin typeface="Palatino Linotype" charset="0"/>
                <a:ea typeface="ＭＳ Ｐゴシック"/>
              </a:rPr>
              <a:t>23</a:t>
            </a:r>
            <a:endParaRPr lang="en-US" sz="5800" dirty="0">
              <a:solidFill>
                <a:srgbClr val="FFFFFF"/>
              </a:solidFill>
              <a:latin typeface="Arial"/>
              <a:ea typeface="ＭＳ Ｐゴシック"/>
            </a:endParaRPr>
          </a:p>
        </p:txBody>
      </p:sp>
    </p:spTree>
    <p:extLst>
      <p:ext uri="{BB962C8B-B14F-4D97-AF65-F5344CB8AC3E}">
        <p14:creationId xmlns:p14="http://schemas.microsoft.com/office/powerpoint/2010/main" val="262084714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p:cNvPicPr>
          <p:nvPr/>
        </p:nvPicPr>
        <p:blipFill>
          <a:blip r:embed="rId2">
            <a:extLst>
              <a:ext uri="{28A0092B-C50C-407E-A947-70E740481C1C}">
                <a14:useLocalDpi xmlns:a14="http://schemas.microsoft.com/office/drawing/2010/main" val="0"/>
              </a:ext>
            </a:extLst>
          </a:blip>
          <a:srcRect t="10278" b="1472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ctrTitle"/>
          </p:nvPr>
        </p:nvSpPr>
        <p:spPr>
          <a:xfrm>
            <a:off x="609600" y="133350"/>
            <a:ext cx="7924800" cy="4876800"/>
          </a:xfrm>
          <a:solidFill>
            <a:schemeClr val="bg1">
              <a:alpha val="54000"/>
            </a:schemeClr>
          </a:solidFill>
        </p:spPr>
        <p:txBody>
          <a:bodyPr/>
          <a:lstStyle/>
          <a:p>
            <a:pPr eaLnBrk="1" hangingPunct="1">
              <a:defRPr/>
            </a:pPr>
            <a:r>
              <a:rPr lang="es-PE" sz="1400" dirty="0" smtClean="0">
                <a:solidFill>
                  <a:schemeClr val="tx1"/>
                </a:solidFill>
                <a:latin typeface="Palatino Linotype" charset="0"/>
                <a:cs typeface="+mj-cs"/>
              </a:rPr>
              <a:t>SMG</a:t>
            </a:r>
          </a:p>
        </p:txBody>
      </p:sp>
      <p:sp>
        <p:nvSpPr>
          <p:cNvPr id="3" name="Rectangle 2"/>
          <p:cNvSpPr/>
          <p:nvPr/>
        </p:nvSpPr>
        <p:spPr>
          <a:xfrm>
            <a:off x="762000" y="1733550"/>
            <a:ext cx="7620000" cy="3124200"/>
          </a:xfrm>
          <a:prstGeom prst="rect">
            <a:avLst/>
          </a:prstGeom>
          <a:solidFill>
            <a:srgbClr val="073A7D">
              <a:alpha val="8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a typeface="ＭＳ Ｐゴシック"/>
            </a:endParaRPr>
          </a:p>
        </p:txBody>
      </p:sp>
      <p:sp>
        <p:nvSpPr>
          <p:cNvPr id="7" name="Rectangle 6"/>
          <p:cNvSpPr/>
          <p:nvPr/>
        </p:nvSpPr>
        <p:spPr>
          <a:xfrm>
            <a:off x="762000" y="308372"/>
            <a:ext cx="7620000" cy="1162050"/>
          </a:xfrm>
          <a:prstGeom prst="rect">
            <a:avLst/>
          </a:prstGeom>
          <a:solidFill>
            <a:srgbClr val="073A7D">
              <a:alpha val="80000"/>
            </a:srgbClr>
          </a:solidFill>
          <a:ln>
            <a:noFill/>
          </a:ln>
        </p:spPr>
        <p:style>
          <a:lnRef idx="1">
            <a:schemeClr val="accent1"/>
          </a:lnRef>
          <a:fillRef idx="3">
            <a:schemeClr val="accent1"/>
          </a:fillRef>
          <a:effectRef idx="2">
            <a:schemeClr val="accent1"/>
          </a:effectRef>
          <a:fontRef idx="minor">
            <a:schemeClr val="lt1"/>
          </a:fontRef>
        </p:style>
        <p:txBody>
          <a:bodyPr tIns="0"/>
          <a:lstStyle/>
          <a:p>
            <a:pPr algn="ctr">
              <a:defRPr/>
            </a:pPr>
            <a:endParaRPr lang="en-US" sz="6600" dirty="0">
              <a:solidFill>
                <a:srgbClr val="FFFFFF"/>
              </a:solidFill>
              <a:latin typeface="Arial"/>
              <a:ea typeface="ＭＳ Ｐゴシック"/>
            </a:endParaRPr>
          </a:p>
        </p:txBody>
      </p:sp>
      <p:sp>
        <p:nvSpPr>
          <p:cNvPr id="8" name="Rectangle 2"/>
          <p:cNvSpPr txBox="1">
            <a:spLocks noChangeArrowheads="1"/>
          </p:cNvSpPr>
          <p:nvPr/>
        </p:nvSpPr>
        <p:spPr bwMode="auto">
          <a:xfrm>
            <a:off x="685800" y="2139702"/>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s-ES_tradnl" sz="6600" dirty="0" smtClean="0">
                <a:solidFill>
                  <a:srgbClr val="FFFFFF"/>
                </a:solidFill>
                <a:effectLst>
                  <a:glow rad="63500">
                    <a:srgbClr val="000000">
                      <a:alpha val="75000"/>
                    </a:srgbClr>
                  </a:glow>
                </a:effectLst>
                <a:latin typeface="Palatino Linotype" charset="0"/>
              </a:rPr>
              <a:t>El Participio Aoristo Activo y Medio</a:t>
            </a:r>
            <a:endParaRPr lang="es-ES_tradnl" sz="6600" dirty="0">
              <a:solidFill>
                <a:srgbClr val="FFFFFF"/>
              </a:solidFill>
              <a:effectLst>
                <a:glow rad="63500">
                  <a:srgbClr val="000000">
                    <a:alpha val="75000"/>
                  </a:srgbClr>
                </a:glow>
              </a:effectLst>
              <a:latin typeface="Palatino Linotype" charset="0"/>
            </a:endParaRPr>
          </a:p>
        </p:txBody>
      </p:sp>
      <p:sp>
        <p:nvSpPr>
          <p:cNvPr id="2" name="Rectangle 1"/>
          <p:cNvSpPr/>
          <p:nvPr/>
        </p:nvSpPr>
        <p:spPr>
          <a:xfrm>
            <a:off x="1438764" y="362734"/>
            <a:ext cx="6266484" cy="984885"/>
          </a:xfrm>
          <a:prstGeom prst="rect">
            <a:avLst/>
          </a:prstGeom>
        </p:spPr>
        <p:txBody>
          <a:bodyPr wrap="none">
            <a:spAutoFit/>
          </a:bodyPr>
          <a:lstStyle/>
          <a:p>
            <a:pPr algn="ctr">
              <a:defRPr/>
            </a:pPr>
            <a:r>
              <a:rPr lang="es-PE" sz="5800" dirty="0" smtClean="0">
                <a:solidFill>
                  <a:srgbClr val="FFFFFF"/>
                </a:solidFill>
                <a:effectLst>
                  <a:glow rad="63500">
                    <a:srgbClr val="000000">
                      <a:alpha val="75000"/>
                    </a:srgbClr>
                  </a:glow>
                </a:effectLst>
                <a:latin typeface="Palatino Linotype" charset="0"/>
                <a:ea typeface="ＭＳ Ｐゴシック"/>
              </a:rPr>
              <a:t>Griego: Lección </a:t>
            </a:r>
            <a:r>
              <a:rPr lang="es-ES_tradnl" sz="5800" dirty="0" smtClean="0">
                <a:solidFill>
                  <a:srgbClr val="FFFFFF"/>
                </a:solidFill>
                <a:effectLst>
                  <a:glow rad="63500">
                    <a:srgbClr val="000000">
                      <a:alpha val="75000"/>
                    </a:srgbClr>
                  </a:glow>
                </a:effectLst>
                <a:latin typeface="Palatino Linotype" charset="0"/>
                <a:ea typeface="ＭＳ Ｐゴシック"/>
              </a:rPr>
              <a:t>24</a:t>
            </a:r>
            <a:endParaRPr lang="en-US" sz="5800" dirty="0">
              <a:solidFill>
                <a:srgbClr val="FFFFFF"/>
              </a:solidFill>
              <a:latin typeface="Arial"/>
              <a:ea typeface="ＭＳ Ｐゴシック"/>
            </a:endParaRPr>
          </a:p>
        </p:txBody>
      </p:sp>
    </p:spTree>
    <p:extLst>
      <p:ext uri="{BB962C8B-B14F-4D97-AF65-F5344CB8AC3E}">
        <p14:creationId xmlns:p14="http://schemas.microsoft.com/office/powerpoint/2010/main" val="40228948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7099" y="724221"/>
            <a:ext cx="8136902" cy="2234864"/>
            <a:chOff x="822523" y="555526"/>
            <a:chExt cx="4922119" cy="2736775"/>
          </a:xfrm>
        </p:grpSpPr>
        <p:sp>
          <p:nvSpPr>
            <p:cNvPr id="15361" name="Rectangle 3"/>
            <p:cNvSpPr>
              <a:spLocks noChangeArrowheads="1"/>
            </p:cNvSpPr>
            <p:nvPr/>
          </p:nvSpPr>
          <p:spPr bwMode="auto">
            <a:xfrm>
              <a:off x="822523" y="1671641"/>
              <a:ext cx="4922119" cy="162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PE" sz="4000" dirty="0" smtClean="0">
                  <a:solidFill>
                    <a:srgbClr val="0000FF"/>
                  </a:solidFill>
                  <a:latin typeface="Minion Pro" charset="0"/>
                  <a:cs typeface="Minion Pro" charset="0"/>
                </a:rPr>
                <a:t>El presente participio de voz media/pasiva se forma con </a:t>
              </a:r>
              <a:r>
                <a:rPr lang="es-PE" sz="4000" b="1" dirty="0" smtClean="0">
                  <a:solidFill>
                    <a:srgbClr val="FF0000"/>
                  </a:solidFill>
                  <a:latin typeface="Minion Pro" charset="0"/>
                  <a:cs typeface="Minion Pro" charset="0"/>
                </a:rPr>
                <a:t>ο + μεν + 2/1/2 </a:t>
              </a:r>
            </a:p>
          </p:txBody>
        </p:sp>
        <p:sp>
          <p:nvSpPr>
            <p:cNvPr id="5" name="Rectangle 4"/>
            <p:cNvSpPr/>
            <p:nvPr/>
          </p:nvSpPr>
          <p:spPr>
            <a:xfrm>
              <a:off x="2493775" y="555526"/>
              <a:ext cx="902357" cy="866865"/>
            </a:xfrm>
            <a:prstGeom prst="rect">
              <a:avLst/>
            </a:prstGeom>
          </p:spPr>
          <p:txBody>
            <a:bodyPr wrap="none">
              <a:spAutoFit/>
            </a:bodyPr>
            <a:lstStyle/>
            <a:p>
              <a:pPr algn="ctr">
                <a:spcBef>
                  <a:spcPct val="50000"/>
                </a:spcBef>
                <a:defRPr/>
              </a:pPr>
              <a:r>
                <a:rPr lang="es-PE" sz="4000" b="1" cap="small" dirty="0" smtClean="0">
                  <a:latin typeface="Cambria"/>
                  <a:cs typeface="Cambria"/>
                </a:rPr>
                <a:t>Nota:</a:t>
              </a:r>
              <a:endParaRPr lang="es-PE" sz="4000" b="1" cap="small" dirty="0">
                <a:latin typeface="Cambria"/>
                <a:cs typeface="Cambria"/>
              </a:endParaRPr>
            </a:p>
          </p:txBody>
        </p:sp>
      </p:grpSp>
      <p:sp>
        <p:nvSpPr>
          <p:cNvPr id="6" name="Chevron 5"/>
          <p:cNvSpPr/>
          <p:nvPr/>
        </p:nvSpPr>
        <p:spPr>
          <a:xfrm>
            <a:off x="539552" y="1851672"/>
            <a:ext cx="288032" cy="360040"/>
          </a:xfrm>
          <a:prstGeom prst="chevron">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5263381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351703"/>
            <a:ext cx="7416824" cy="1323439"/>
          </a:xfrm>
          <a:prstGeom prst="rect">
            <a:avLst/>
          </a:prstGeom>
        </p:spPr>
        <p:txBody>
          <a:bodyPr wrap="square">
            <a:spAutoFit/>
          </a:bodyPr>
          <a:lstStyle/>
          <a:p>
            <a:pPr algn="ctr">
              <a:spcBef>
                <a:spcPct val="50000"/>
              </a:spcBef>
              <a:defRPr/>
            </a:pPr>
            <a:r>
              <a:rPr lang="es-PE" sz="4000" b="1" cap="small" dirty="0" smtClean="0">
                <a:latin typeface="Cambria"/>
                <a:cs typeface="Cambria"/>
              </a:rPr>
              <a:t>Forma del Participio Aoristo Activo y Medio</a:t>
            </a:r>
            <a:endParaRPr lang="es-PE" sz="4000" b="1" cap="small" dirty="0">
              <a:latin typeface="Cambria"/>
              <a:cs typeface="Cambria"/>
            </a:endParaRPr>
          </a:p>
        </p:txBody>
      </p:sp>
      <p:graphicFrame>
        <p:nvGraphicFramePr>
          <p:cNvPr id="2" name="Table 1"/>
          <p:cNvGraphicFramePr>
            <a:graphicFrameLocks noGrp="1"/>
          </p:cNvGraphicFramePr>
          <p:nvPr>
            <p:extLst>
              <p:ext uri="{D42A27DB-BD31-4B8C-83A1-F6EECF244321}">
                <p14:modId xmlns:p14="http://schemas.microsoft.com/office/powerpoint/2010/main" val="1482237315"/>
              </p:ext>
            </p:extLst>
          </p:nvPr>
        </p:nvGraphicFramePr>
        <p:xfrm>
          <a:off x="179519" y="1970123"/>
          <a:ext cx="8784975" cy="2110739"/>
        </p:xfrm>
        <a:graphic>
          <a:graphicData uri="http://schemas.openxmlformats.org/drawingml/2006/table">
            <a:tbl>
              <a:tblPr firstRow="1" bandRow="1">
                <a:tableStyleId>{9DCAF9ED-07DC-4A11-8D7F-57B35C25682E}</a:tableStyleId>
              </a:tblPr>
              <a:tblGrid>
                <a:gridCol w="1584175"/>
                <a:gridCol w="1358093"/>
                <a:gridCol w="1738251"/>
                <a:gridCol w="1800200"/>
                <a:gridCol w="2304256"/>
              </a:tblGrid>
              <a:tr h="648072">
                <a:tc>
                  <a:txBody>
                    <a:bodyPr/>
                    <a:lstStyle/>
                    <a:p>
                      <a:pPr algn="ctr"/>
                      <a:r>
                        <a:rPr kumimoji="0" lang="es-PE" sz="2800" u="none" strike="noStrike" kern="1200" cap="small" normalizeH="0" baseline="0" noProof="0" dirty="0" smtClean="0">
                          <a:ln>
                            <a:noFill/>
                          </a:ln>
                          <a:effectLst/>
                          <a:latin typeface="Cambria"/>
                          <a:cs typeface="Cambria"/>
                        </a:rPr>
                        <a:t>Voz</a:t>
                      </a:r>
                      <a:endParaRPr kumimoji="0" lang="es-PE" sz="2800" b="1" i="0" u="none" strike="noStrike" kern="1200" cap="small" normalizeH="0" baseline="0" noProof="0" dirty="0">
                        <a:ln>
                          <a:noFill/>
                        </a:ln>
                        <a:solidFill>
                          <a:schemeClr val="tx1"/>
                        </a:solidFill>
                        <a:effectLst/>
                        <a:latin typeface="Cambria"/>
                        <a:ea typeface="Times New Roman" charset="0"/>
                        <a:cs typeface="Cambria"/>
                      </a:endParaRPr>
                    </a:p>
                  </a:txBody>
                  <a:tcPr/>
                </a:tc>
                <a:tc>
                  <a:txBody>
                    <a:bodyPr/>
                    <a:lstStyle/>
                    <a:p>
                      <a:pPr algn="ctr"/>
                      <a:r>
                        <a:rPr kumimoji="0" lang="es-PE" sz="2800" u="none" strike="noStrike" kern="1200" cap="small" normalizeH="0" baseline="0" noProof="0" dirty="0" smtClean="0">
                          <a:ln>
                            <a:noFill/>
                          </a:ln>
                          <a:effectLst/>
                          <a:latin typeface="Cambria"/>
                          <a:cs typeface="Cambria"/>
                        </a:rPr>
                        <a:t>Genero</a:t>
                      </a:r>
                      <a:endParaRPr kumimoji="0" lang="es-PE" sz="2800" b="1" i="0" u="none" strike="noStrike" kern="1200" cap="small" normalizeH="0" baseline="0" noProof="0" dirty="0">
                        <a:ln>
                          <a:noFill/>
                        </a:ln>
                        <a:solidFill>
                          <a:schemeClr val="tx1"/>
                        </a:solidFill>
                        <a:effectLst/>
                        <a:latin typeface="Cambria"/>
                        <a:ea typeface="Times New Roman" charset="0"/>
                        <a:cs typeface="Cambria"/>
                      </a:endParaRPr>
                    </a:p>
                  </a:txBody>
                  <a:tcPr/>
                </a:tc>
                <a:tc>
                  <a:txBody>
                    <a:bodyPr/>
                    <a:lstStyle/>
                    <a:p>
                      <a:pPr algn="ctr"/>
                      <a:r>
                        <a:rPr kumimoji="0" lang="es-PE" sz="2800" b="1" u="none" strike="noStrike" kern="1200" cap="small" normalizeH="0" baseline="0" noProof="0" dirty="0" smtClean="0">
                          <a:ln>
                            <a:noFill/>
                          </a:ln>
                          <a:solidFill>
                            <a:schemeClr val="lt1"/>
                          </a:solidFill>
                          <a:effectLst/>
                          <a:latin typeface="Cambria"/>
                          <a:ea typeface="+mn-ea"/>
                          <a:cs typeface="Cambria"/>
                        </a:rPr>
                        <a:t>Señal</a:t>
                      </a:r>
                      <a:r>
                        <a:rPr kumimoji="0" lang="es-PE" sz="2800" b="1" i="0" u="none" strike="noStrike" kern="1200" cap="small" normalizeH="0" baseline="0" noProof="0" dirty="0" smtClean="0">
                          <a:ln>
                            <a:noFill/>
                          </a:ln>
                          <a:solidFill>
                            <a:schemeClr val="tx1"/>
                          </a:solidFill>
                          <a:effectLst/>
                          <a:latin typeface="Cambria"/>
                          <a:ea typeface="Times New Roman" charset="0"/>
                          <a:cs typeface="Cambria"/>
                        </a:rPr>
                        <a:t> </a:t>
                      </a:r>
                      <a:r>
                        <a:rPr kumimoji="0" lang="es-PE" sz="2800" b="1" i="0" u="none" strike="noStrike" kern="1200" cap="small" normalizeH="0" baseline="0" noProof="0" dirty="0" smtClean="0">
                          <a:ln>
                            <a:noFill/>
                          </a:ln>
                          <a:solidFill>
                            <a:schemeClr val="lt1"/>
                          </a:solidFill>
                          <a:effectLst/>
                          <a:latin typeface="Cambria"/>
                          <a:ea typeface="+mn-ea"/>
                          <a:cs typeface="Cambria"/>
                        </a:rPr>
                        <a:t>d</a:t>
                      </a:r>
                      <a:r>
                        <a:rPr kumimoji="0" lang="es-PE" sz="2800" b="1" u="none" strike="noStrike" kern="1200" cap="small" normalizeH="0" baseline="0" noProof="0" dirty="0" smtClean="0">
                          <a:ln>
                            <a:noFill/>
                          </a:ln>
                          <a:solidFill>
                            <a:schemeClr val="lt1"/>
                          </a:solidFill>
                          <a:effectLst/>
                          <a:latin typeface="Cambria"/>
                          <a:ea typeface="+mn-ea"/>
                          <a:cs typeface="Cambria"/>
                        </a:rPr>
                        <a:t>el</a:t>
                      </a:r>
                      <a:r>
                        <a:rPr kumimoji="0" lang="es-PE" sz="2800" b="1" i="0" u="none" strike="noStrike" kern="1200" cap="small" normalizeH="0" baseline="0" noProof="0" dirty="0" smtClean="0">
                          <a:ln>
                            <a:noFill/>
                          </a:ln>
                          <a:solidFill>
                            <a:schemeClr val="tx1"/>
                          </a:solidFill>
                          <a:effectLst/>
                          <a:latin typeface="Cambria"/>
                          <a:ea typeface="Times New Roman" charset="0"/>
                          <a:cs typeface="Cambria"/>
                        </a:rPr>
                        <a:t> </a:t>
                      </a:r>
                      <a:r>
                        <a:rPr kumimoji="0" lang="es-PE" sz="2800" b="1" u="none" strike="noStrike" kern="1200" cap="small" normalizeH="0" baseline="0" noProof="0" dirty="0" smtClean="0">
                          <a:ln>
                            <a:noFill/>
                          </a:ln>
                          <a:solidFill>
                            <a:schemeClr val="lt1"/>
                          </a:solidFill>
                          <a:effectLst/>
                          <a:latin typeface="Cambria"/>
                          <a:ea typeface="+mn-ea"/>
                          <a:cs typeface="Cambria"/>
                        </a:rPr>
                        <a:t>Aoristo</a:t>
                      </a:r>
                      <a:endParaRPr kumimoji="0" lang="es-PE" sz="2800" b="1" u="none" strike="noStrike" kern="1200" cap="small" normalizeH="0" baseline="0" noProof="0" dirty="0">
                        <a:ln>
                          <a:noFill/>
                        </a:ln>
                        <a:solidFill>
                          <a:schemeClr val="lt1"/>
                        </a:solidFill>
                        <a:effectLst/>
                        <a:latin typeface="Cambria"/>
                        <a:ea typeface="+mn-ea"/>
                        <a:cs typeface="Cambria"/>
                      </a:endParaRPr>
                    </a:p>
                  </a:txBody>
                  <a:tcPr/>
                </a:tc>
                <a:tc>
                  <a:txBody>
                    <a:bodyPr/>
                    <a:lstStyle/>
                    <a:p>
                      <a:pPr algn="ctr"/>
                      <a:r>
                        <a:rPr kumimoji="0" lang="es-PE" sz="2800" u="none" strike="noStrike" kern="1200" cap="small" normalizeH="0" baseline="0" noProof="0" dirty="0" smtClean="0">
                          <a:ln>
                            <a:noFill/>
                          </a:ln>
                          <a:effectLst/>
                          <a:latin typeface="Cambria"/>
                          <a:cs typeface="Cambria"/>
                        </a:rPr>
                        <a:t>Señal</a:t>
                      </a:r>
                      <a:r>
                        <a:rPr lang="es-PE" sz="180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del</a:t>
                      </a:r>
                      <a:r>
                        <a:rPr lang="es-PE" sz="180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Participio</a:t>
                      </a:r>
                      <a:endParaRPr kumimoji="0" lang="es-PE" sz="2800" b="1" i="0" u="none" strike="noStrike" kern="1200" cap="small" normalizeH="0" baseline="0" noProof="0" dirty="0">
                        <a:ln>
                          <a:noFill/>
                        </a:ln>
                        <a:solidFill>
                          <a:schemeClr val="tx1"/>
                        </a:solidFill>
                        <a:effectLst/>
                        <a:latin typeface="Cambria"/>
                        <a:ea typeface="Times New Roman" charset="0"/>
                        <a:cs typeface="Cambria"/>
                      </a:endParaRPr>
                    </a:p>
                  </a:txBody>
                  <a:tcPr/>
                </a:tc>
                <a:tc>
                  <a:txBody>
                    <a:bodyPr/>
                    <a:lstStyle/>
                    <a:p>
                      <a:pPr algn="ctr"/>
                      <a:r>
                        <a:rPr kumimoji="0" lang="es-PE" sz="2800" u="none" strike="noStrike" kern="1200" cap="small" normalizeH="0" baseline="0" noProof="0" dirty="0" smtClean="0">
                          <a:ln>
                            <a:noFill/>
                          </a:ln>
                          <a:effectLst/>
                          <a:latin typeface="Cambria"/>
                          <a:cs typeface="Cambria"/>
                        </a:rPr>
                        <a:t>Desinencia</a:t>
                      </a:r>
                      <a:r>
                        <a:rPr lang="es-PE" sz="1800" baseline="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de</a:t>
                      </a:r>
                      <a:r>
                        <a:rPr lang="es-PE" sz="1800" baseline="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declinación</a:t>
                      </a:r>
                      <a:endParaRPr kumimoji="0" lang="es-PE" sz="2800" b="1" i="0" u="none" strike="noStrike" kern="1200" cap="small" normalizeH="0" baseline="0" noProof="0" dirty="0">
                        <a:ln>
                          <a:noFill/>
                        </a:ln>
                        <a:solidFill>
                          <a:schemeClr val="tx1"/>
                        </a:solidFill>
                        <a:effectLst/>
                        <a:latin typeface="Cambria"/>
                        <a:ea typeface="Times New Roman" charset="0"/>
                        <a:cs typeface="Cambria"/>
                      </a:endParaRPr>
                    </a:p>
                  </a:txBody>
                  <a:tcPr/>
                </a:tc>
              </a:tr>
              <a:tr h="582930">
                <a:tc>
                  <a:txBody>
                    <a:bodyPr/>
                    <a:lstStyle/>
                    <a:p>
                      <a:r>
                        <a:rPr lang="es-PE" sz="3200" noProof="0" smtClean="0">
                          <a:latin typeface="Minion Pro"/>
                          <a:cs typeface="Minion Pro"/>
                        </a:rPr>
                        <a:t>Activa</a:t>
                      </a:r>
                      <a:endParaRPr lang="es-PE" sz="3200" noProof="0">
                        <a:latin typeface="Minion Pro"/>
                        <a:cs typeface="Minion Pro"/>
                      </a:endParaRPr>
                    </a:p>
                  </a:txBody>
                  <a:tcPr/>
                </a:tc>
                <a:tc>
                  <a:txBody>
                    <a:bodyPr/>
                    <a:lstStyle/>
                    <a:p>
                      <a:pPr algn="ctr"/>
                      <a:r>
                        <a:rPr lang="es-PE" sz="3200" noProof="0" dirty="0" smtClean="0">
                          <a:latin typeface="Minion Pro"/>
                          <a:cs typeface="Minion Pro"/>
                        </a:rPr>
                        <a:t>m/n</a:t>
                      </a:r>
                      <a:endParaRPr lang="es-PE" sz="3200" noProof="0" dirty="0">
                        <a:latin typeface="Minion Pro"/>
                        <a:cs typeface="Minion Pro"/>
                      </a:endParaRPr>
                    </a:p>
                  </a:txBody>
                  <a:tcPr/>
                </a:tc>
                <a:tc>
                  <a:txBody>
                    <a:bodyPr/>
                    <a:lstStyle/>
                    <a:p>
                      <a:pPr algn="ctr"/>
                      <a:r>
                        <a:rPr lang="es-PE" sz="3200" b="1" noProof="0" dirty="0" smtClean="0">
                          <a:latin typeface="Minion Pro"/>
                          <a:cs typeface="Minion Pro"/>
                        </a:rPr>
                        <a:t>σα</a:t>
                      </a:r>
                      <a:endParaRPr lang="es-PE" sz="3200" b="1" noProof="0" dirty="0">
                        <a:latin typeface="Minion Pro"/>
                        <a:cs typeface="Minion Pro"/>
                      </a:endParaRPr>
                    </a:p>
                  </a:txBody>
                  <a:tcPr/>
                </a:tc>
                <a:tc>
                  <a:txBody>
                    <a:bodyPr/>
                    <a:lstStyle/>
                    <a:p>
                      <a:pPr algn="ctr"/>
                      <a:r>
                        <a:rPr lang="es-PE" sz="3200" b="1" noProof="0" dirty="0" smtClean="0">
                          <a:latin typeface="Minion Pro"/>
                          <a:cs typeface="Minion Pro"/>
                        </a:rPr>
                        <a:t>ντ</a:t>
                      </a:r>
                      <a:endParaRPr lang="es-PE" sz="3200" b="1" noProof="0" dirty="0">
                        <a:latin typeface="Minion Pro"/>
                        <a:cs typeface="Minion Pro"/>
                      </a:endParaRPr>
                    </a:p>
                  </a:txBody>
                  <a:tcPr/>
                </a:tc>
                <a:tc>
                  <a:txBody>
                    <a:bodyPr/>
                    <a:lstStyle/>
                    <a:p>
                      <a:pPr algn="ctr"/>
                      <a:r>
                        <a:rPr lang="es-PE" sz="3200" noProof="0" dirty="0" smtClean="0">
                          <a:latin typeface="Minion Pro"/>
                          <a:cs typeface="Minion Pro"/>
                        </a:rPr>
                        <a:t>3</a:t>
                      </a:r>
                      <a:endParaRPr lang="es-PE" sz="3200" noProof="0" dirty="0">
                        <a:latin typeface="Minion Pro"/>
                        <a:cs typeface="Minion Pro"/>
                      </a:endParaRPr>
                    </a:p>
                  </a:txBody>
                  <a:tcPr/>
                </a:tc>
              </a:tr>
              <a:tr h="582930">
                <a:tc>
                  <a:txBody>
                    <a:bodyPr/>
                    <a:lstStyle/>
                    <a:p>
                      <a:endParaRPr lang="es-PE" sz="3200" noProof="0">
                        <a:latin typeface="Minion Pro"/>
                        <a:cs typeface="Minion Pro"/>
                      </a:endParaRPr>
                    </a:p>
                  </a:txBody>
                  <a:tcPr/>
                </a:tc>
                <a:tc>
                  <a:txBody>
                    <a:bodyPr/>
                    <a:lstStyle/>
                    <a:p>
                      <a:pPr algn="ctr"/>
                      <a:r>
                        <a:rPr lang="es-PE" sz="3200" noProof="0" dirty="0" smtClean="0">
                          <a:latin typeface="Minion Pro"/>
                          <a:cs typeface="Minion Pro"/>
                        </a:rPr>
                        <a:t>f</a:t>
                      </a:r>
                      <a:endParaRPr lang="es-PE" sz="3200" noProof="0" dirty="0">
                        <a:latin typeface="Minion Pro"/>
                        <a:cs typeface="Minion Pro"/>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PE" sz="3200" b="1" noProof="0" dirty="0" smtClean="0">
                          <a:latin typeface="Minion Pro"/>
                          <a:cs typeface="Minion Pro"/>
                        </a:rPr>
                        <a:t>σα</a:t>
                      </a:r>
                    </a:p>
                  </a:txBody>
                  <a:tcPr/>
                </a:tc>
                <a:tc>
                  <a:txBody>
                    <a:bodyPr/>
                    <a:lstStyle/>
                    <a:p>
                      <a:pPr algn="ctr"/>
                      <a:r>
                        <a:rPr lang="es-PE" sz="3200" b="1" noProof="0" dirty="0" smtClean="0">
                          <a:latin typeface="Minion Pro"/>
                          <a:cs typeface="Minion Pro"/>
                        </a:rPr>
                        <a:t>σ</a:t>
                      </a:r>
                      <a:endParaRPr lang="es-PE" sz="3200" b="1" noProof="0" dirty="0">
                        <a:latin typeface="Minion Pro"/>
                        <a:cs typeface="Minion Pro"/>
                      </a:endParaRPr>
                    </a:p>
                  </a:txBody>
                  <a:tcPr/>
                </a:tc>
                <a:tc>
                  <a:txBody>
                    <a:bodyPr/>
                    <a:lstStyle/>
                    <a:p>
                      <a:pPr algn="ctr"/>
                      <a:r>
                        <a:rPr lang="es-PE" sz="3200" noProof="0" dirty="0" smtClean="0">
                          <a:latin typeface="Minion Pro"/>
                          <a:cs typeface="Minion Pro"/>
                        </a:rPr>
                        <a:t>1</a:t>
                      </a:r>
                    </a:p>
                  </a:txBody>
                  <a:tcPr/>
                </a:tc>
              </a:tr>
            </a:tbl>
          </a:graphicData>
        </a:graphic>
      </p:graphicFrame>
    </p:spTree>
    <p:extLst>
      <p:ext uri="{BB962C8B-B14F-4D97-AF65-F5344CB8AC3E}">
        <p14:creationId xmlns:p14="http://schemas.microsoft.com/office/powerpoint/2010/main" val="182192247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351703"/>
            <a:ext cx="7416824" cy="1323439"/>
          </a:xfrm>
          <a:prstGeom prst="rect">
            <a:avLst/>
          </a:prstGeom>
        </p:spPr>
        <p:txBody>
          <a:bodyPr wrap="square">
            <a:spAutoFit/>
          </a:bodyPr>
          <a:lstStyle/>
          <a:p>
            <a:pPr algn="ctr">
              <a:spcBef>
                <a:spcPct val="50000"/>
              </a:spcBef>
              <a:defRPr/>
            </a:pPr>
            <a:r>
              <a:rPr lang="es-PE" sz="4000" b="1" cap="small" dirty="0" smtClean="0">
                <a:latin typeface="Cambria"/>
                <a:cs typeface="Cambria"/>
              </a:rPr>
              <a:t>Forma del Participio Aoristo Activo y Medio</a:t>
            </a:r>
            <a:endParaRPr lang="es-PE" sz="4000" b="1" cap="small" dirty="0">
              <a:latin typeface="Cambria"/>
              <a:cs typeface="Cambria"/>
            </a:endParaRPr>
          </a:p>
        </p:txBody>
      </p:sp>
      <p:graphicFrame>
        <p:nvGraphicFramePr>
          <p:cNvPr id="2" name="Table 1"/>
          <p:cNvGraphicFramePr>
            <a:graphicFrameLocks noGrp="1"/>
          </p:cNvGraphicFramePr>
          <p:nvPr>
            <p:extLst>
              <p:ext uri="{D42A27DB-BD31-4B8C-83A1-F6EECF244321}">
                <p14:modId xmlns:p14="http://schemas.microsoft.com/office/powerpoint/2010/main" val="3158190209"/>
              </p:ext>
            </p:extLst>
          </p:nvPr>
        </p:nvGraphicFramePr>
        <p:xfrm>
          <a:off x="179519" y="1970123"/>
          <a:ext cx="8784975" cy="2689859"/>
        </p:xfrm>
        <a:graphic>
          <a:graphicData uri="http://schemas.openxmlformats.org/drawingml/2006/table">
            <a:tbl>
              <a:tblPr firstRow="1" bandRow="1">
                <a:tableStyleId>{9DCAF9ED-07DC-4A11-8D7F-57B35C25682E}</a:tableStyleId>
              </a:tblPr>
              <a:tblGrid>
                <a:gridCol w="1584175"/>
                <a:gridCol w="1358093"/>
                <a:gridCol w="1738251"/>
                <a:gridCol w="1800200"/>
                <a:gridCol w="2304256"/>
              </a:tblGrid>
              <a:tr h="648072">
                <a:tc>
                  <a:txBody>
                    <a:bodyPr/>
                    <a:lstStyle/>
                    <a:p>
                      <a:pPr algn="ctr"/>
                      <a:r>
                        <a:rPr kumimoji="0" lang="es-PE" sz="2800" u="none" strike="noStrike" kern="1200" cap="small" normalizeH="0" baseline="0" noProof="0" dirty="0" smtClean="0">
                          <a:ln>
                            <a:noFill/>
                          </a:ln>
                          <a:effectLst/>
                          <a:latin typeface="Cambria"/>
                          <a:cs typeface="Cambria"/>
                        </a:rPr>
                        <a:t>Voz</a:t>
                      </a:r>
                      <a:endParaRPr kumimoji="0" lang="es-PE" sz="2800" b="1" i="0" u="none" strike="noStrike" kern="1200" cap="small" normalizeH="0" baseline="0" noProof="0" dirty="0">
                        <a:ln>
                          <a:noFill/>
                        </a:ln>
                        <a:solidFill>
                          <a:schemeClr val="tx1"/>
                        </a:solidFill>
                        <a:effectLst/>
                        <a:latin typeface="Cambria"/>
                        <a:ea typeface="Times New Roman" charset="0"/>
                        <a:cs typeface="Cambria"/>
                      </a:endParaRPr>
                    </a:p>
                  </a:txBody>
                  <a:tcPr/>
                </a:tc>
                <a:tc>
                  <a:txBody>
                    <a:bodyPr/>
                    <a:lstStyle/>
                    <a:p>
                      <a:pPr algn="ctr"/>
                      <a:r>
                        <a:rPr kumimoji="0" lang="es-PE" sz="2800" u="none" strike="noStrike" kern="1200" cap="small" normalizeH="0" baseline="0" noProof="0" dirty="0" smtClean="0">
                          <a:ln>
                            <a:noFill/>
                          </a:ln>
                          <a:effectLst/>
                          <a:latin typeface="Cambria"/>
                          <a:cs typeface="Cambria"/>
                        </a:rPr>
                        <a:t>Genero</a:t>
                      </a:r>
                      <a:endParaRPr kumimoji="0" lang="es-PE" sz="2800" b="1" i="0" u="none" strike="noStrike" kern="1200" cap="small" normalizeH="0" baseline="0" noProof="0" dirty="0">
                        <a:ln>
                          <a:noFill/>
                        </a:ln>
                        <a:solidFill>
                          <a:schemeClr val="tx1"/>
                        </a:solidFill>
                        <a:effectLst/>
                        <a:latin typeface="Cambria"/>
                        <a:ea typeface="Times New Roman" charset="0"/>
                        <a:cs typeface="Cambria"/>
                      </a:endParaRPr>
                    </a:p>
                  </a:txBody>
                  <a:tcPr/>
                </a:tc>
                <a:tc>
                  <a:txBody>
                    <a:bodyPr/>
                    <a:lstStyle/>
                    <a:p>
                      <a:pPr algn="ctr"/>
                      <a:r>
                        <a:rPr kumimoji="0" lang="es-PE" sz="2800" b="1" u="none" strike="noStrike" kern="1200" cap="small" normalizeH="0" baseline="0" noProof="0" dirty="0" smtClean="0">
                          <a:ln>
                            <a:noFill/>
                          </a:ln>
                          <a:solidFill>
                            <a:schemeClr val="lt1"/>
                          </a:solidFill>
                          <a:effectLst/>
                          <a:latin typeface="Cambria"/>
                          <a:ea typeface="+mn-ea"/>
                          <a:cs typeface="Cambria"/>
                        </a:rPr>
                        <a:t>Señal</a:t>
                      </a:r>
                      <a:r>
                        <a:rPr kumimoji="0" lang="es-PE" sz="2800" b="1" i="0" u="none" strike="noStrike" kern="1200" cap="small" normalizeH="0" baseline="0" noProof="0" dirty="0" smtClean="0">
                          <a:ln>
                            <a:noFill/>
                          </a:ln>
                          <a:solidFill>
                            <a:schemeClr val="tx1"/>
                          </a:solidFill>
                          <a:effectLst/>
                          <a:latin typeface="Cambria"/>
                          <a:ea typeface="Times New Roman" charset="0"/>
                          <a:cs typeface="Cambria"/>
                        </a:rPr>
                        <a:t> </a:t>
                      </a:r>
                      <a:r>
                        <a:rPr kumimoji="0" lang="es-PE" sz="2800" b="1" i="0" u="none" strike="noStrike" kern="1200" cap="small" normalizeH="0" baseline="0" noProof="0" dirty="0" smtClean="0">
                          <a:ln>
                            <a:noFill/>
                          </a:ln>
                          <a:solidFill>
                            <a:schemeClr val="lt1"/>
                          </a:solidFill>
                          <a:effectLst/>
                          <a:latin typeface="Cambria"/>
                          <a:ea typeface="+mn-ea"/>
                          <a:cs typeface="Cambria"/>
                        </a:rPr>
                        <a:t>d</a:t>
                      </a:r>
                      <a:r>
                        <a:rPr kumimoji="0" lang="es-PE" sz="2800" b="1" u="none" strike="noStrike" kern="1200" cap="small" normalizeH="0" baseline="0" noProof="0" dirty="0" smtClean="0">
                          <a:ln>
                            <a:noFill/>
                          </a:ln>
                          <a:solidFill>
                            <a:schemeClr val="lt1"/>
                          </a:solidFill>
                          <a:effectLst/>
                          <a:latin typeface="Cambria"/>
                          <a:ea typeface="+mn-ea"/>
                          <a:cs typeface="Cambria"/>
                        </a:rPr>
                        <a:t>el</a:t>
                      </a:r>
                      <a:r>
                        <a:rPr kumimoji="0" lang="es-PE" sz="2800" b="1" i="0" u="none" strike="noStrike" kern="1200" cap="small" normalizeH="0" baseline="0" noProof="0" dirty="0" smtClean="0">
                          <a:ln>
                            <a:noFill/>
                          </a:ln>
                          <a:solidFill>
                            <a:schemeClr val="tx1"/>
                          </a:solidFill>
                          <a:effectLst/>
                          <a:latin typeface="Cambria"/>
                          <a:ea typeface="Times New Roman" charset="0"/>
                          <a:cs typeface="Cambria"/>
                        </a:rPr>
                        <a:t> </a:t>
                      </a:r>
                      <a:r>
                        <a:rPr kumimoji="0" lang="es-PE" sz="2800" b="1" u="none" strike="noStrike" kern="1200" cap="small" normalizeH="0" baseline="0" noProof="0" dirty="0" smtClean="0">
                          <a:ln>
                            <a:noFill/>
                          </a:ln>
                          <a:solidFill>
                            <a:schemeClr val="lt1"/>
                          </a:solidFill>
                          <a:effectLst/>
                          <a:latin typeface="Cambria"/>
                          <a:ea typeface="+mn-ea"/>
                          <a:cs typeface="Cambria"/>
                        </a:rPr>
                        <a:t>Aoristo</a:t>
                      </a:r>
                      <a:endParaRPr kumimoji="0" lang="es-PE" sz="2800" b="1" u="none" strike="noStrike" kern="1200" cap="small" normalizeH="0" baseline="0" noProof="0" dirty="0">
                        <a:ln>
                          <a:noFill/>
                        </a:ln>
                        <a:solidFill>
                          <a:schemeClr val="lt1"/>
                        </a:solidFill>
                        <a:effectLst/>
                        <a:latin typeface="Cambria"/>
                        <a:ea typeface="+mn-ea"/>
                        <a:cs typeface="Cambria"/>
                      </a:endParaRPr>
                    </a:p>
                  </a:txBody>
                  <a:tcPr/>
                </a:tc>
                <a:tc>
                  <a:txBody>
                    <a:bodyPr/>
                    <a:lstStyle/>
                    <a:p>
                      <a:pPr algn="ctr"/>
                      <a:r>
                        <a:rPr kumimoji="0" lang="es-PE" sz="2800" u="none" strike="noStrike" kern="1200" cap="small" normalizeH="0" baseline="0" noProof="0" dirty="0" smtClean="0">
                          <a:ln>
                            <a:noFill/>
                          </a:ln>
                          <a:effectLst/>
                          <a:latin typeface="Cambria"/>
                          <a:cs typeface="Cambria"/>
                        </a:rPr>
                        <a:t>Señal</a:t>
                      </a:r>
                      <a:r>
                        <a:rPr lang="es-PE" sz="180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del</a:t>
                      </a:r>
                      <a:r>
                        <a:rPr lang="es-PE" sz="180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Participio</a:t>
                      </a:r>
                      <a:endParaRPr kumimoji="0" lang="es-PE" sz="2800" b="1" i="0" u="none" strike="noStrike" kern="1200" cap="small" normalizeH="0" baseline="0" noProof="0" dirty="0">
                        <a:ln>
                          <a:noFill/>
                        </a:ln>
                        <a:solidFill>
                          <a:schemeClr val="tx1"/>
                        </a:solidFill>
                        <a:effectLst/>
                        <a:latin typeface="Cambria"/>
                        <a:ea typeface="Times New Roman" charset="0"/>
                        <a:cs typeface="Cambria"/>
                      </a:endParaRPr>
                    </a:p>
                  </a:txBody>
                  <a:tcPr/>
                </a:tc>
                <a:tc>
                  <a:txBody>
                    <a:bodyPr/>
                    <a:lstStyle/>
                    <a:p>
                      <a:pPr algn="ctr"/>
                      <a:r>
                        <a:rPr kumimoji="0" lang="es-PE" sz="2800" u="none" strike="noStrike" kern="1200" cap="small" normalizeH="0" baseline="0" noProof="0" dirty="0" smtClean="0">
                          <a:ln>
                            <a:noFill/>
                          </a:ln>
                          <a:effectLst/>
                          <a:latin typeface="Cambria"/>
                          <a:cs typeface="Cambria"/>
                        </a:rPr>
                        <a:t>Desinencia</a:t>
                      </a:r>
                      <a:r>
                        <a:rPr lang="es-PE" sz="1800" baseline="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de</a:t>
                      </a:r>
                      <a:r>
                        <a:rPr lang="es-PE" sz="1800" baseline="0" noProof="0" dirty="0" smtClean="0">
                          <a:latin typeface="Cambria"/>
                          <a:cs typeface="Cambria"/>
                        </a:rPr>
                        <a:t> </a:t>
                      </a:r>
                      <a:r>
                        <a:rPr kumimoji="0" lang="es-PE" sz="2800" u="none" strike="noStrike" kern="1200" cap="small" normalizeH="0" baseline="0" noProof="0" dirty="0" smtClean="0">
                          <a:ln>
                            <a:noFill/>
                          </a:ln>
                          <a:effectLst/>
                          <a:latin typeface="Cambria"/>
                          <a:cs typeface="Cambria"/>
                        </a:rPr>
                        <a:t>declinación</a:t>
                      </a:r>
                      <a:endParaRPr kumimoji="0" lang="es-PE" sz="2800" b="1" i="0" u="none" strike="noStrike" kern="1200" cap="small" normalizeH="0" baseline="0" noProof="0" dirty="0">
                        <a:ln>
                          <a:noFill/>
                        </a:ln>
                        <a:solidFill>
                          <a:schemeClr val="tx1"/>
                        </a:solidFill>
                        <a:effectLst/>
                        <a:latin typeface="Cambria"/>
                        <a:ea typeface="Times New Roman" charset="0"/>
                        <a:cs typeface="Cambria"/>
                      </a:endParaRPr>
                    </a:p>
                  </a:txBody>
                  <a:tcPr/>
                </a:tc>
              </a:tr>
              <a:tr h="582930">
                <a:tc>
                  <a:txBody>
                    <a:bodyPr/>
                    <a:lstStyle/>
                    <a:p>
                      <a:r>
                        <a:rPr lang="es-PE" sz="3200" noProof="0" smtClean="0">
                          <a:latin typeface="Minion Pro"/>
                          <a:cs typeface="Minion Pro"/>
                        </a:rPr>
                        <a:t>Activa</a:t>
                      </a:r>
                      <a:endParaRPr lang="es-PE" sz="3200" noProof="0">
                        <a:latin typeface="Minion Pro"/>
                        <a:cs typeface="Minion Pro"/>
                      </a:endParaRPr>
                    </a:p>
                  </a:txBody>
                  <a:tcPr/>
                </a:tc>
                <a:tc>
                  <a:txBody>
                    <a:bodyPr/>
                    <a:lstStyle/>
                    <a:p>
                      <a:pPr algn="ctr"/>
                      <a:r>
                        <a:rPr lang="es-PE" sz="3200" noProof="0" dirty="0" smtClean="0">
                          <a:latin typeface="Minion Pro"/>
                          <a:cs typeface="Minion Pro"/>
                        </a:rPr>
                        <a:t>m/n</a:t>
                      </a:r>
                      <a:endParaRPr lang="es-PE" sz="3200" noProof="0" dirty="0">
                        <a:latin typeface="Minion Pro"/>
                        <a:cs typeface="Minion Pro"/>
                      </a:endParaRPr>
                    </a:p>
                  </a:txBody>
                  <a:tcPr/>
                </a:tc>
                <a:tc>
                  <a:txBody>
                    <a:bodyPr/>
                    <a:lstStyle/>
                    <a:p>
                      <a:pPr algn="ctr"/>
                      <a:r>
                        <a:rPr lang="es-PE" sz="3200" b="1" noProof="0" dirty="0" smtClean="0">
                          <a:latin typeface="Minion Pro"/>
                          <a:cs typeface="Minion Pro"/>
                        </a:rPr>
                        <a:t>σα</a:t>
                      </a:r>
                      <a:endParaRPr lang="es-PE" sz="3200" b="1" noProof="0" dirty="0">
                        <a:latin typeface="Minion Pro"/>
                        <a:cs typeface="Minion Pro"/>
                      </a:endParaRPr>
                    </a:p>
                  </a:txBody>
                  <a:tcPr/>
                </a:tc>
                <a:tc>
                  <a:txBody>
                    <a:bodyPr/>
                    <a:lstStyle/>
                    <a:p>
                      <a:pPr algn="ctr"/>
                      <a:r>
                        <a:rPr lang="es-PE" sz="3200" b="1" noProof="0" dirty="0" smtClean="0">
                          <a:latin typeface="Minion Pro"/>
                          <a:cs typeface="Minion Pro"/>
                        </a:rPr>
                        <a:t>ντ</a:t>
                      </a:r>
                      <a:endParaRPr lang="es-PE" sz="3200" b="1" noProof="0" dirty="0">
                        <a:latin typeface="Minion Pro"/>
                        <a:cs typeface="Minion Pro"/>
                      </a:endParaRPr>
                    </a:p>
                  </a:txBody>
                  <a:tcPr/>
                </a:tc>
                <a:tc>
                  <a:txBody>
                    <a:bodyPr/>
                    <a:lstStyle/>
                    <a:p>
                      <a:pPr algn="ctr"/>
                      <a:r>
                        <a:rPr lang="es-PE" sz="3200" noProof="0" dirty="0" smtClean="0">
                          <a:latin typeface="Minion Pro"/>
                          <a:cs typeface="Minion Pro"/>
                        </a:rPr>
                        <a:t>3</a:t>
                      </a:r>
                      <a:endParaRPr lang="es-PE" sz="3200" noProof="0" dirty="0">
                        <a:latin typeface="Minion Pro"/>
                        <a:cs typeface="Minion Pro"/>
                      </a:endParaRPr>
                    </a:p>
                  </a:txBody>
                  <a:tcPr/>
                </a:tc>
              </a:tr>
              <a:tr h="582930">
                <a:tc>
                  <a:txBody>
                    <a:bodyPr/>
                    <a:lstStyle/>
                    <a:p>
                      <a:endParaRPr lang="es-PE" sz="3200" noProof="0">
                        <a:latin typeface="Minion Pro"/>
                        <a:cs typeface="Minion Pro"/>
                      </a:endParaRPr>
                    </a:p>
                  </a:txBody>
                  <a:tcPr/>
                </a:tc>
                <a:tc>
                  <a:txBody>
                    <a:bodyPr/>
                    <a:lstStyle/>
                    <a:p>
                      <a:pPr algn="ctr"/>
                      <a:r>
                        <a:rPr lang="es-PE" sz="3200" noProof="0" dirty="0" smtClean="0">
                          <a:latin typeface="Minion Pro"/>
                          <a:cs typeface="Minion Pro"/>
                        </a:rPr>
                        <a:t>f</a:t>
                      </a:r>
                      <a:endParaRPr lang="es-PE" sz="3200" noProof="0" dirty="0">
                        <a:latin typeface="Minion Pro"/>
                        <a:cs typeface="Minion Pro"/>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PE" sz="3200" b="1" noProof="0" dirty="0" smtClean="0">
                          <a:latin typeface="Minion Pro"/>
                          <a:cs typeface="Minion Pro"/>
                        </a:rPr>
                        <a:t>σα</a:t>
                      </a:r>
                    </a:p>
                  </a:txBody>
                  <a:tcPr/>
                </a:tc>
                <a:tc>
                  <a:txBody>
                    <a:bodyPr/>
                    <a:lstStyle/>
                    <a:p>
                      <a:pPr algn="ctr"/>
                      <a:r>
                        <a:rPr lang="es-PE" sz="3200" b="1" noProof="0" dirty="0" smtClean="0">
                          <a:latin typeface="Minion Pro"/>
                          <a:cs typeface="Minion Pro"/>
                        </a:rPr>
                        <a:t>σ</a:t>
                      </a:r>
                      <a:endParaRPr lang="es-PE" sz="3200" b="1" noProof="0" dirty="0">
                        <a:latin typeface="Minion Pro"/>
                        <a:cs typeface="Minion Pro"/>
                      </a:endParaRPr>
                    </a:p>
                  </a:txBody>
                  <a:tcPr/>
                </a:tc>
                <a:tc>
                  <a:txBody>
                    <a:bodyPr/>
                    <a:lstStyle/>
                    <a:p>
                      <a:pPr algn="ctr"/>
                      <a:r>
                        <a:rPr lang="es-PE" sz="3200" noProof="0" dirty="0" smtClean="0">
                          <a:latin typeface="Minion Pro"/>
                          <a:cs typeface="Minion Pro"/>
                        </a:rPr>
                        <a:t>1</a:t>
                      </a:r>
                    </a:p>
                  </a:txBody>
                  <a:tcPr/>
                </a:tc>
              </a:tr>
              <a:tr h="193517">
                <a:tc>
                  <a:txBody>
                    <a:bodyPr/>
                    <a:lstStyle/>
                    <a:p>
                      <a:r>
                        <a:rPr lang="es-PE" sz="3200" noProof="0" dirty="0" smtClean="0">
                          <a:latin typeface="Minion Pro"/>
                          <a:cs typeface="Minion Pro"/>
                        </a:rPr>
                        <a:t>Mid</a:t>
                      </a:r>
                      <a:endParaRPr lang="es-PE" sz="3200" noProof="0" dirty="0">
                        <a:latin typeface="Minion Pro"/>
                        <a:cs typeface="Minion Pro"/>
                      </a:endParaRPr>
                    </a:p>
                  </a:txBody>
                  <a:tcPr/>
                </a:tc>
                <a:tc>
                  <a:txBody>
                    <a:bodyPr/>
                    <a:lstStyle/>
                    <a:p>
                      <a:pPr algn="ctr"/>
                      <a:r>
                        <a:rPr lang="es-PE" sz="3200" noProof="0" dirty="0" smtClean="0">
                          <a:latin typeface="Minion Pro"/>
                          <a:cs typeface="Minion Pro"/>
                        </a:rPr>
                        <a:t>m/f/n</a:t>
                      </a:r>
                      <a:endParaRPr lang="es-PE" sz="3200" noProof="0" dirty="0">
                        <a:latin typeface="Minion Pro"/>
                        <a:cs typeface="Minion Pro"/>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PE" sz="3200" b="1" noProof="0" dirty="0" smtClean="0">
                          <a:latin typeface="Minion Pro"/>
                          <a:cs typeface="Minion Pro"/>
                        </a:rPr>
                        <a:t>σα</a:t>
                      </a:r>
                    </a:p>
                  </a:txBody>
                  <a:tcPr/>
                </a:tc>
                <a:tc>
                  <a:txBody>
                    <a:bodyPr/>
                    <a:lstStyle/>
                    <a:p>
                      <a:pPr algn="ctr"/>
                      <a:r>
                        <a:rPr lang="es-PE" sz="3200" b="1" noProof="0" dirty="0" smtClean="0">
                          <a:latin typeface="Minion Pro"/>
                          <a:cs typeface="Minion Pro"/>
                        </a:rPr>
                        <a:t>μεν</a:t>
                      </a:r>
                      <a:endParaRPr lang="es-PE" sz="3200" b="1" noProof="0" dirty="0">
                        <a:latin typeface="Minion Pro"/>
                        <a:cs typeface="Minion Pro"/>
                      </a:endParaRPr>
                    </a:p>
                  </a:txBody>
                  <a:tcPr/>
                </a:tc>
                <a:tc>
                  <a:txBody>
                    <a:bodyPr/>
                    <a:lstStyle/>
                    <a:p>
                      <a:pPr algn="ctr"/>
                      <a:r>
                        <a:rPr lang="es-PE" sz="3200" noProof="0" dirty="0" smtClean="0">
                          <a:latin typeface="Minion Pro"/>
                          <a:cs typeface="Minion Pro"/>
                        </a:rPr>
                        <a:t>2/1/2</a:t>
                      </a:r>
                    </a:p>
                  </a:txBody>
                  <a:tcPr/>
                </a:tc>
              </a:tr>
            </a:tbl>
          </a:graphicData>
        </a:graphic>
      </p:graphicFrame>
    </p:spTree>
    <p:extLst>
      <p:ext uri="{BB962C8B-B14F-4D97-AF65-F5344CB8AC3E}">
        <p14:creationId xmlns:p14="http://schemas.microsoft.com/office/powerpoint/2010/main" val="347707330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17" name="Group 41"/>
          <p:cNvGraphicFramePr>
            <a:graphicFrameLocks noGrp="1"/>
          </p:cNvGraphicFramePr>
          <p:nvPr>
            <p:extLst>
              <p:ext uri="{D42A27DB-BD31-4B8C-83A1-F6EECF244321}">
                <p14:modId xmlns:p14="http://schemas.microsoft.com/office/powerpoint/2010/main" val="2185449209"/>
              </p:ext>
            </p:extLst>
          </p:nvPr>
        </p:nvGraphicFramePr>
        <p:xfrm>
          <a:off x="955334" y="67284"/>
          <a:ext cx="7236519" cy="4972053"/>
        </p:xfrm>
        <a:graphic>
          <a:graphicData uri="http://schemas.openxmlformats.org/drawingml/2006/table">
            <a:tbl>
              <a:tblPr/>
              <a:tblGrid>
                <a:gridCol w="853039"/>
                <a:gridCol w="2135008"/>
                <a:gridCol w="2160240"/>
                <a:gridCol w="2088232"/>
              </a:tblGrid>
              <a:tr h="495274">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small" normalizeH="0" baseline="0" dirty="0" smtClean="0">
                          <a:ln>
                            <a:noFill/>
                          </a:ln>
                          <a:solidFill>
                            <a:schemeClr val="tx1"/>
                          </a:solidFill>
                          <a:effectLst/>
                          <a:latin typeface="Cambria"/>
                          <a:ea typeface="Times New Roman" charset="0"/>
                          <a:cs typeface="Cambria"/>
                        </a:rPr>
                        <a:t>Participio</a:t>
                      </a:r>
                      <a:r>
                        <a:rPr kumimoji="0" lang="es-MX" sz="2800" b="1" i="0" u="none" strike="noStrike" cap="small" normalizeH="0" baseline="0" dirty="0" smtClean="0">
                          <a:ln>
                            <a:noFill/>
                          </a:ln>
                          <a:solidFill>
                            <a:schemeClr val="tx1"/>
                          </a:solidFill>
                          <a:effectLst/>
                          <a:latin typeface="Cambria"/>
                          <a:ea typeface="Times New Roman" charset="0"/>
                          <a:cs typeface="Cambria"/>
                        </a:rPr>
                        <a:t> Aoristo 1º Activo</a:t>
                      </a:r>
                    </a:p>
                  </a:txBody>
                  <a:tcPr marT="34277" marB="34277" anchor="ctr"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hMerge="1">
                  <a:txBody>
                    <a:bodyPr/>
                    <a:lstStyle/>
                    <a:p>
                      <a:endParaRPr lang="en-US"/>
                    </a:p>
                  </a:txBody>
                  <a:tcPr/>
                </a:tc>
                <a:tc hMerge="1">
                  <a:txBody>
                    <a:bodyPr/>
                    <a:lstStyle/>
                    <a:p>
                      <a:endParaRPr lang="en-US"/>
                    </a:p>
                  </a:txBody>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MX" sz="2800" b="1" i="0" u="none" strike="noStrike" cap="small" normalizeH="0" baseline="0" dirty="0" smtClean="0">
                        <a:ln>
                          <a:noFill/>
                        </a:ln>
                        <a:solidFill>
                          <a:schemeClr val="tx1"/>
                        </a:solidFill>
                        <a:effectLst/>
                        <a:latin typeface="Cambria"/>
                        <a:ea typeface="Times New Roman" charset="0"/>
                        <a:cs typeface="Cambria"/>
                      </a:endParaRPr>
                    </a:p>
                  </a:txBody>
                  <a:tcPr marL="91412" marR="91412" marT="34277" marB="34277" anchor="ctr"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274">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Masculino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s-MX" sz="2600" b="0" i="0" u="none" strike="noStrike" cap="none" normalizeH="0" baseline="0" dirty="0">
                        <a:ln>
                          <a:noFill/>
                        </a:ln>
                        <a:solidFill>
                          <a:schemeClr val="tx1"/>
                        </a:solidFill>
                        <a:effectLst/>
                        <a:latin typeface="Arial" charset="0"/>
                        <a:ea typeface="Times New Roman" charset="0"/>
                        <a:cs typeface="Arial" charset="0"/>
                      </a:endParaRPr>
                    </a:p>
                  </a:txBody>
                  <a:tcPr marT="34290" marB="3429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Femenino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Neutro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SN</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dirty="0">
                          <a:effectLst/>
                          <a:latin typeface="Minion Pro"/>
                          <a:ea typeface="Times New Roman"/>
                          <a:cs typeface="Times New Roman"/>
                        </a:rPr>
                        <a:t>λύ </a:t>
                      </a:r>
                      <a:r>
                        <a:rPr lang="el-GR" sz="2800" b="1" dirty="0">
                          <a:solidFill>
                            <a:srgbClr val="FF0000"/>
                          </a:solidFill>
                          <a:effectLst/>
                          <a:latin typeface="Minion Pro"/>
                          <a:ea typeface="Times New Roman"/>
                          <a:cs typeface="Times New Roman"/>
                        </a:rPr>
                        <a:t>σας</a:t>
                      </a:r>
                      <a:endParaRPr lang="en-US" sz="2800" dirty="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λύ </a:t>
                      </a:r>
                      <a:r>
                        <a:rPr lang="el-GR" sz="2800" b="1">
                          <a:solidFill>
                            <a:srgbClr val="FF0000"/>
                          </a:solidFill>
                          <a:effectLst/>
                          <a:latin typeface="Minion Pro"/>
                          <a:ea typeface="Times New Roman"/>
                          <a:cs typeface="Times New Roman"/>
                        </a:rPr>
                        <a:t>σασα</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n-US" sz="2800" b="1">
                          <a:effectLst/>
                          <a:latin typeface="Minion Pro"/>
                          <a:ea typeface="Times New Roman"/>
                          <a:cs typeface="Times New Roman"/>
                        </a:rPr>
                        <a:t>λῦ </a:t>
                      </a:r>
                      <a:r>
                        <a:rPr lang="en-US" sz="2800" b="1">
                          <a:solidFill>
                            <a:srgbClr val="FF0000"/>
                          </a:solidFill>
                          <a:effectLst/>
                          <a:latin typeface="Minion Pro"/>
                          <a:ea typeface="Times New Roman"/>
                          <a:cs typeface="Times New Roman"/>
                        </a:rPr>
                        <a:t>σαν</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5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SG</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dirty="0">
                          <a:effectLst/>
                          <a:latin typeface="Minion Pro"/>
                          <a:ea typeface="Times New Roman"/>
                          <a:cs typeface="Times New Roman"/>
                        </a:rPr>
                        <a:t>λύ </a:t>
                      </a:r>
                      <a:r>
                        <a:rPr lang="el-GR" sz="2800" b="1" dirty="0">
                          <a:solidFill>
                            <a:srgbClr val="FF0000"/>
                          </a:solidFill>
                          <a:effectLst/>
                          <a:latin typeface="Minion Pro"/>
                          <a:ea typeface="Times New Roman"/>
                          <a:cs typeface="Times New Roman"/>
                        </a:rPr>
                        <a:t>σαντος</a:t>
                      </a:r>
                      <a:endParaRPr lang="en-US" sz="2800" dirty="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λυ </a:t>
                      </a:r>
                      <a:r>
                        <a:rPr lang="el-GR" sz="2800" b="1">
                          <a:solidFill>
                            <a:srgbClr val="FF0000"/>
                          </a:solidFill>
                          <a:effectLst/>
                          <a:latin typeface="Minion Pro"/>
                          <a:ea typeface="Times New Roman"/>
                          <a:cs typeface="Times New Roman"/>
                        </a:rPr>
                        <a:t>σάσης</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λύ </a:t>
                      </a:r>
                      <a:r>
                        <a:rPr lang="el-GR" sz="2800" b="1">
                          <a:solidFill>
                            <a:srgbClr val="FF0000"/>
                          </a:solidFill>
                          <a:effectLst/>
                          <a:latin typeface="Minion Pro"/>
                          <a:ea typeface="Times New Roman"/>
                          <a:cs typeface="Times New Roman"/>
                        </a:rPr>
                        <a:t>σαντος</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SD</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dirty="0">
                          <a:effectLst/>
                          <a:latin typeface="Minion Pro"/>
                          <a:ea typeface="Times New Roman"/>
                          <a:cs typeface="Times New Roman"/>
                        </a:rPr>
                        <a:t>λύ </a:t>
                      </a:r>
                      <a:r>
                        <a:rPr lang="el-GR" sz="2800" b="1" dirty="0">
                          <a:solidFill>
                            <a:srgbClr val="FF0000"/>
                          </a:solidFill>
                          <a:effectLst/>
                          <a:latin typeface="Minion Pro"/>
                          <a:ea typeface="Times New Roman"/>
                          <a:cs typeface="Times New Roman"/>
                        </a:rPr>
                        <a:t>σαντι</a:t>
                      </a:r>
                      <a:endParaRPr lang="en-US" sz="2800" dirty="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λυ </a:t>
                      </a:r>
                      <a:r>
                        <a:rPr lang="el-GR" sz="2800" b="1">
                          <a:solidFill>
                            <a:srgbClr val="FF0000"/>
                          </a:solidFill>
                          <a:effectLst/>
                          <a:latin typeface="Minion Pro"/>
                          <a:ea typeface="Times New Roman"/>
                          <a:cs typeface="Times New Roman"/>
                        </a:rPr>
                        <a:t>σάσῃ</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λύ </a:t>
                      </a:r>
                      <a:r>
                        <a:rPr lang="el-GR" sz="2800" b="1">
                          <a:solidFill>
                            <a:srgbClr val="FF0000"/>
                          </a:solidFill>
                          <a:effectLst/>
                          <a:latin typeface="Minion Pro"/>
                          <a:ea typeface="Times New Roman"/>
                          <a:cs typeface="Times New Roman"/>
                        </a:rPr>
                        <a:t>σαντι</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SA</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λύ </a:t>
                      </a:r>
                      <a:r>
                        <a:rPr lang="el-GR" sz="2800" b="1">
                          <a:solidFill>
                            <a:srgbClr val="FF0000"/>
                          </a:solidFill>
                          <a:effectLst/>
                          <a:latin typeface="Minion Pro"/>
                          <a:ea typeface="Times New Roman"/>
                          <a:cs typeface="Times New Roman"/>
                        </a:rPr>
                        <a:t>σαντα</a:t>
                      </a:r>
                      <a:endParaRPr lang="en-US" sz="2800">
                        <a:effectLst/>
                        <a:latin typeface="Futura Lt BT"/>
                        <a:ea typeface="Times New Roman"/>
                        <a:cs typeface="Times New Roman"/>
                      </a:endParaRPr>
                    </a:p>
                  </a:txBody>
                  <a:tcPr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λυ </a:t>
                      </a:r>
                      <a:r>
                        <a:rPr lang="el-GR" sz="2800" b="1">
                          <a:solidFill>
                            <a:srgbClr val="FF0000"/>
                          </a:solidFill>
                          <a:effectLst/>
                          <a:latin typeface="Minion Pro"/>
                          <a:ea typeface="Times New Roman"/>
                          <a:cs typeface="Times New Roman"/>
                        </a:rPr>
                        <a:t>σάσαν</a:t>
                      </a:r>
                      <a:endParaRPr lang="en-US" sz="2800">
                        <a:effectLst/>
                        <a:latin typeface="Futura Lt BT"/>
                        <a:ea typeface="Times New Roman"/>
                        <a:cs typeface="Times New Roman"/>
                      </a:endParaRPr>
                    </a:p>
                  </a:txBody>
                  <a:tcPr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n-US" sz="2800" b="1">
                          <a:effectLst/>
                          <a:latin typeface="Minion Pro"/>
                          <a:ea typeface="Times New Roman"/>
                          <a:cs typeface="Times New Roman"/>
                        </a:rPr>
                        <a:t>λῦ </a:t>
                      </a:r>
                      <a:r>
                        <a:rPr lang="en-US" sz="2800" b="1">
                          <a:solidFill>
                            <a:srgbClr val="FF0000"/>
                          </a:solidFill>
                          <a:effectLst/>
                          <a:latin typeface="Minion Pro"/>
                          <a:ea typeface="Times New Roman"/>
                          <a:cs typeface="Times New Roman"/>
                        </a:rPr>
                        <a:t>σαν</a:t>
                      </a:r>
                      <a:endParaRPr lang="en-US" sz="2800">
                        <a:effectLst/>
                        <a:latin typeface="Futura Lt BT"/>
                        <a:ea typeface="Times New Roman"/>
                        <a:cs typeface="Times New Roman"/>
                      </a:endParaRPr>
                    </a:p>
                  </a:txBody>
                  <a:tcPr marT="0" marB="0" anchor="ctr">
                    <a:lnL w="2857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49527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PN</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λύ </a:t>
                      </a:r>
                      <a:r>
                        <a:rPr lang="el-GR" sz="2800" b="1">
                          <a:solidFill>
                            <a:srgbClr val="FF0000"/>
                          </a:solidFill>
                          <a:effectLst/>
                          <a:latin typeface="Minion Pro"/>
                          <a:ea typeface="Times New Roman"/>
                          <a:cs typeface="Times New Roman"/>
                        </a:rPr>
                        <a:t>σαντες</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λύ </a:t>
                      </a:r>
                      <a:r>
                        <a:rPr lang="el-GR" sz="2800" b="1">
                          <a:solidFill>
                            <a:srgbClr val="FF0000"/>
                          </a:solidFill>
                          <a:effectLst/>
                          <a:latin typeface="Minion Pro"/>
                          <a:ea typeface="Times New Roman"/>
                          <a:cs typeface="Times New Roman"/>
                        </a:rPr>
                        <a:t>σασαι</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λύ </a:t>
                      </a:r>
                      <a:r>
                        <a:rPr lang="el-GR" sz="2800" b="1">
                          <a:solidFill>
                            <a:srgbClr val="FF0000"/>
                          </a:solidFill>
                          <a:effectLst/>
                          <a:latin typeface="Minion Pro"/>
                          <a:ea typeface="Times New Roman"/>
                          <a:cs typeface="Times New Roman"/>
                        </a:rPr>
                        <a:t>σαντα</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3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PG</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σάντων</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dirty="0">
                          <a:effectLst/>
                          <a:latin typeface="Minion Pro"/>
                          <a:ea typeface="Times New Roman"/>
                          <a:cs typeface="Times New Roman"/>
                        </a:rPr>
                        <a:t>λυ </a:t>
                      </a:r>
                      <a:r>
                        <a:rPr lang="el-GR" sz="2800" b="1" dirty="0">
                          <a:solidFill>
                            <a:srgbClr val="FF0000"/>
                          </a:solidFill>
                          <a:effectLst/>
                          <a:latin typeface="Minion Pro"/>
                          <a:ea typeface="Times New Roman"/>
                          <a:cs typeface="Times New Roman"/>
                        </a:rPr>
                        <a:t>σασῶν</a:t>
                      </a:r>
                      <a:endParaRPr lang="en-US" sz="2800" dirty="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σάντων</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13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PD</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λύ </a:t>
                      </a:r>
                      <a:r>
                        <a:rPr lang="el-GR" sz="2800" b="1">
                          <a:solidFill>
                            <a:srgbClr val="FF0000"/>
                          </a:solidFill>
                          <a:effectLst/>
                          <a:latin typeface="Minion Pro"/>
                          <a:ea typeface="Times New Roman"/>
                          <a:cs typeface="Times New Roman"/>
                        </a:rPr>
                        <a:t>σασι(ν)</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λυ </a:t>
                      </a:r>
                      <a:r>
                        <a:rPr lang="el-GR" sz="2800" b="1">
                          <a:solidFill>
                            <a:srgbClr val="FF0000"/>
                          </a:solidFill>
                          <a:effectLst/>
                          <a:latin typeface="Minion Pro"/>
                          <a:ea typeface="Times New Roman"/>
                          <a:cs typeface="Times New Roman"/>
                        </a:rPr>
                        <a:t>σάσαις</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λύ </a:t>
                      </a:r>
                      <a:r>
                        <a:rPr lang="el-GR" sz="2800" b="1">
                          <a:solidFill>
                            <a:srgbClr val="FF0000"/>
                          </a:solidFill>
                          <a:effectLst/>
                          <a:latin typeface="Minion Pro"/>
                          <a:ea typeface="Times New Roman"/>
                          <a:cs typeface="Times New Roman"/>
                        </a:rPr>
                        <a:t>σασι(ν)</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27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PA</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λύ </a:t>
                      </a:r>
                      <a:r>
                        <a:rPr lang="el-GR" sz="2800" b="1">
                          <a:solidFill>
                            <a:srgbClr val="FF0000"/>
                          </a:solidFill>
                          <a:effectLst/>
                          <a:latin typeface="Minion Pro"/>
                          <a:ea typeface="Times New Roman"/>
                          <a:cs typeface="Times New Roman"/>
                        </a:rPr>
                        <a:t>σαντας</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a:effectLst/>
                          <a:latin typeface="Minion Pro"/>
                          <a:ea typeface="Times New Roman"/>
                          <a:cs typeface="Times New Roman"/>
                        </a:rPr>
                        <a:t>λυ </a:t>
                      </a:r>
                      <a:r>
                        <a:rPr lang="el-GR" sz="2800" b="1">
                          <a:solidFill>
                            <a:srgbClr val="FF0000"/>
                          </a:solidFill>
                          <a:effectLst/>
                          <a:latin typeface="Minion Pro"/>
                          <a:ea typeface="Times New Roman"/>
                          <a:cs typeface="Times New Roman"/>
                        </a:rPr>
                        <a:t>σάσας</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l-GR" sz="2800" b="1" dirty="0">
                          <a:effectLst/>
                          <a:latin typeface="Minion Pro"/>
                          <a:ea typeface="Times New Roman"/>
                          <a:cs typeface="Times New Roman"/>
                        </a:rPr>
                        <a:t>λύ </a:t>
                      </a:r>
                      <a:r>
                        <a:rPr lang="el-GR" sz="2800" b="1" dirty="0">
                          <a:solidFill>
                            <a:srgbClr val="FF0000"/>
                          </a:solidFill>
                          <a:effectLst/>
                          <a:latin typeface="Minion Pro"/>
                          <a:ea typeface="Times New Roman"/>
                          <a:cs typeface="Times New Roman"/>
                        </a:rPr>
                        <a:t>σαντα</a:t>
                      </a:r>
                      <a:endParaRPr lang="en-US" sz="2800" dirty="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8988357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17" name="Group 41"/>
          <p:cNvGraphicFramePr>
            <a:graphicFrameLocks noGrp="1"/>
          </p:cNvGraphicFramePr>
          <p:nvPr>
            <p:extLst>
              <p:ext uri="{D42A27DB-BD31-4B8C-83A1-F6EECF244321}">
                <p14:modId xmlns:p14="http://schemas.microsoft.com/office/powerpoint/2010/main" val="3280128281"/>
              </p:ext>
            </p:extLst>
          </p:nvPr>
        </p:nvGraphicFramePr>
        <p:xfrm>
          <a:off x="955334" y="67283"/>
          <a:ext cx="7236519" cy="4952739"/>
        </p:xfrm>
        <a:graphic>
          <a:graphicData uri="http://schemas.openxmlformats.org/drawingml/2006/table">
            <a:tbl>
              <a:tblPr/>
              <a:tblGrid>
                <a:gridCol w="853039"/>
                <a:gridCol w="2135008"/>
                <a:gridCol w="2160240"/>
                <a:gridCol w="2088232"/>
              </a:tblGrid>
              <a:tr h="495274">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small" normalizeH="0" baseline="0" dirty="0" smtClean="0">
                          <a:ln>
                            <a:noFill/>
                          </a:ln>
                          <a:solidFill>
                            <a:schemeClr val="tx1"/>
                          </a:solidFill>
                          <a:effectLst/>
                          <a:latin typeface="Cambria"/>
                          <a:ea typeface="Times New Roman" charset="0"/>
                          <a:cs typeface="Cambria"/>
                        </a:rPr>
                        <a:t>Participio</a:t>
                      </a:r>
                      <a:r>
                        <a:rPr kumimoji="0" lang="es-MX" sz="2800" b="1" i="0" u="none" strike="noStrike" cap="small" normalizeH="0" baseline="0" dirty="0" smtClean="0">
                          <a:ln>
                            <a:noFill/>
                          </a:ln>
                          <a:solidFill>
                            <a:schemeClr val="tx1"/>
                          </a:solidFill>
                          <a:effectLst/>
                          <a:latin typeface="Cambria"/>
                          <a:ea typeface="Times New Roman" charset="0"/>
                          <a:cs typeface="Cambria"/>
                        </a:rPr>
                        <a:t> Aoristo 1º Medio</a:t>
                      </a:r>
                    </a:p>
                  </a:txBody>
                  <a:tcPr marT="34277" marB="34277" anchor="ctr"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hMerge="1">
                  <a:txBody>
                    <a:bodyPr/>
                    <a:lstStyle/>
                    <a:p>
                      <a:endParaRPr lang="en-US"/>
                    </a:p>
                  </a:txBody>
                  <a:tcPr/>
                </a:tc>
                <a:tc hMerge="1">
                  <a:txBody>
                    <a:bodyPr/>
                    <a:lstStyle/>
                    <a:p>
                      <a:endParaRPr lang="en-US"/>
                    </a:p>
                  </a:txBody>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MX" sz="2800" b="1" i="0" u="none" strike="noStrike" cap="small" normalizeH="0" baseline="0" dirty="0" smtClean="0">
                        <a:ln>
                          <a:noFill/>
                        </a:ln>
                        <a:solidFill>
                          <a:schemeClr val="tx1"/>
                        </a:solidFill>
                        <a:effectLst/>
                        <a:latin typeface="Cambria"/>
                        <a:ea typeface="Times New Roman" charset="0"/>
                        <a:cs typeface="Cambria"/>
                      </a:endParaRPr>
                    </a:p>
                  </a:txBody>
                  <a:tcPr marL="91412" marR="91412" marT="34277" marB="34277" anchor="ctr"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98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Masculino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s-MX" sz="2600" b="0" i="0" u="none" strike="noStrike" cap="none" normalizeH="0" baseline="0" dirty="0">
                        <a:ln>
                          <a:noFill/>
                        </a:ln>
                        <a:solidFill>
                          <a:schemeClr val="tx1"/>
                        </a:solidFill>
                        <a:effectLst/>
                        <a:latin typeface="Arial" charset="0"/>
                        <a:ea typeface="Times New Roman" charset="0"/>
                        <a:cs typeface="Arial" charset="0"/>
                      </a:endParaRPr>
                    </a:p>
                  </a:txBody>
                  <a:tcPr marT="34290" marB="3429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Femenino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Neutro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3379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SN</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σάμενος</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σαμένη</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σάμενον</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5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SG</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σαμένου</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σαμένης</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σαμένου</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SD</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dirty="0" err="1">
                          <a:effectLst/>
                          <a:latin typeface="Minion Pro"/>
                          <a:ea typeface="Times New Roman"/>
                          <a:cs typeface="Times New Roman"/>
                        </a:rPr>
                        <a:t>λυ</a:t>
                      </a:r>
                      <a:r>
                        <a:rPr lang="en-US" sz="2800" b="1" dirty="0">
                          <a:effectLst/>
                          <a:latin typeface="Minion Pro"/>
                          <a:ea typeface="Times New Roman"/>
                          <a:cs typeface="Times New Roman"/>
                        </a:rPr>
                        <a:t> </a:t>
                      </a:r>
                      <a:r>
                        <a:rPr lang="en-US" sz="2800" b="1" dirty="0" err="1">
                          <a:solidFill>
                            <a:srgbClr val="FF0000"/>
                          </a:solidFill>
                          <a:effectLst/>
                          <a:latin typeface="Minion Pro"/>
                          <a:ea typeface="Times New Roman"/>
                          <a:cs typeface="Times New Roman"/>
                        </a:rPr>
                        <a:t>σ</a:t>
                      </a:r>
                      <a:r>
                        <a:rPr lang="en-US" sz="2800" b="1" dirty="0">
                          <a:solidFill>
                            <a:srgbClr val="FF0000"/>
                          </a:solidFill>
                          <a:effectLst/>
                          <a:latin typeface="Minion Pro"/>
                          <a:ea typeface="Times New Roman"/>
                          <a:cs typeface="Times New Roman"/>
                        </a:rPr>
                        <a:t>α</a:t>
                      </a:r>
                      <a:r>
                        <a:rPr lang="en-US" sz="2800" b="1" dirty="0" err="1">
                          <a:solidFill>
                            <a:srgbClr val="FF0000"/>
                          </a:solidFill>
                          <a:effectLst/>
                          <a:latin typeface="Minion Pro"/>
                          <a:ea typeface="Times New Roman"/>
                          <a:cs typeface="Times New Roman"/>
                        </a:rPr>
                        <a:t>μένῳ</a:t>
                      </a:r>
                      <a:r>
                        <a:rPr lang="en-US" sz="2800" b="1" dirty="0">
                          <a:solidFill>
                            <a:srgbClr val="008000"/>
                          </a:solidFill>
                          <a:effectLst/>
                          <a:latin typeface="Minion Pro"/>
                          <a:ea typeface="Times New Roman"/>
                          <a:cs typeface="Times New Roman"/>
                        </a:rPr>
                        <a:t> </a:t>
                      </a:r>
                      <a:endParaRPr lang="en-US" sz="2800" dirty="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σαμένῃ</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σαμένῳ</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11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SA</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σάμενον</a:t>
                      </a:r>
                      <a:endParaRPr lang="en-US" sz="2800">
                        <a:effectLst/>
                        <a:latin typeface="Futura Lt BT"/>
                        <a:ea typeface="Times New Roman"/>
                        <a:cs typeface="Times New Roman"/>
                      </a:endParaRPr>
                    </a:p>
                  </a:txBody>
                  <a:tcPr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σαμένην</a:t>
                      </a:r>
                      <a:endParaRPr lang="en-US" sz="2800">
                        <a:effectLst/>
                        <a:latin typeface="Futura Lt BT"/>
                        <a:ea typeface="Times New Roman"/>
                        <a:cs typeface="Times New Roman"/>
                      </a:endParaRPr>
                    </a:p>
                  </a:txBody>
                  <a:tcPr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σάμενον</a:t>
                      </a:r>
                      <a:endParaRPr lang="en-US" sz="2800">
                        <a:effectLst/>
                        <a:latin typeface="Futura Lt BT"/>
                        <a:ea typeface="Times New Roman"/>
                        <a:cs typeface="Times New Roman"/>
                      </a:endParaRPr>
                    </a:p>
                  </a:txBody>
                  <a:tcPr marT="0" marB="0" anchor="ctr">
                    <a:lnL w="2857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10888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PN</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σάμενοι</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σάμεναι</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σάμενα</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6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PG</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σαμένων</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σαμένων</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σαμένων</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44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PD</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σαμένοις</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σαμέναις</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σαμένοις</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PA</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σαμένους</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a:effectLst/>
                          <a:latin typeface="Minion Pro"/>
                          <a:ea typeface="Times New Roman"/>
                          <a:cs typeface="Times New Roman"/>
                        </a:rPr>
                        <a:t>λυ </a:t>
                      </a:r>
                      <a:r>
                        <a:rPr lang="en-US" sz="2800" b="1">
                          <a:solidFill>
                            <a:srgbClr val="FF0000"/>
                          </a:solidFill>
                          <a:effectLst/>
                          <a:latin typeface="Minion Pro"/>
                          <a:ea typeface="Times New Roman"/>
                          <a:cs typeface="Times New Roman"/>
                        </a:rPr>
                        <a:t>σαμένας</a:t>
                      </a:r>
                      <a:endParaRPr lang="en-US" sz="280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n-US" sz="2800" b="1" dirty="0" err="1">
                          <a:effectLst/>
                          <a:latin typeface="Minion Pro"/>
                          <a:ea typeface="Times New Roman"/>
                          <a:cs typeface="Times New Roman"/>
                        </a:rPr>
                        <a:t>λυ</a:t>
                      </a:r>
                      <a:r>
                        <a:rPr lang="en-US" sz="2800" b="1" dirty="0">
                          <a:effectLst/>
                          <a:latin typeface="Minion Pro"/>
                          <a:ea typeface="Times New Roman"/>
                          <a:cs typeface="Times New Roman"/>
                        </a:rPr>
                        <a:t> </a:t>
                      </a:r>
                      <a:r>
                        <a:rPr lang="en-US" sz="2800" b="1" dirty="0" err="1">
                          <a:solidFill>
                            <a:srgbClr val="FF0000"/>
                          </a:solidFill>
                          <a:effectLst/>
                          <a:latin typeface="Minion Pro"/>
                          <a:ea typeface="Times New Roman"/>
                          <a:cs typeface="Times New Roman"/>
                        </a:rPr>
                        <a:t>σάμεν</a:t>
                      </a:r>
                      <a:r>
                        <a:rPr lang="en-US" sz="2800" b="1" dirty="0">
                          <a:solidFill>
                            <a:srgbClr val="FF0000"/>
                          </a:solidFill>
                          <a:effectLst/>
                          <a:latin typeface="Minion Pro"/>
                          <a:ea typeface="Times New Roman"/>
                          <a:cs typeface="Times New Roman"/>
                        </a:rPr>
                        <a:t>α</a:t>
                      </a:r>
                      <a:endParaRPr lang="en-US" sz="2800" dirty="0">
                        <a:effectLst/>
                        <a:latin typeface="Futura Lt BT"/>
                        <a:ea typeface="Times New Roman"/>
                        <a:cs typeface="Times New Roman"/>
                      </a:endParaRPr>
                    </a:p>
                  </a:txBody>
                  <a:tcPr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4593179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3116" y="339502"/>
            <a:ext cx="2617774" cy="707886"/>
          </a:xfrm>
          <a:prstGeom prst="rect">
            <a:avLst/>
          </a:prstGeom>
        </p:spPr>
        <p:txBody>
          <a:bodyPr wrap="none">
            <a:spAutoFit/>
          </a:bodyPr>
          <a:lstStyle/>
          <a:p>
            <a:pPr algn="ctr">
              <a:spcBef>
                <a:spcPct val="50000"/>
              </a:spcBef>
              <a:defRPr/>
            </a:pPr>
            <a:r>
              <a:rPr lang="es-PE" sz="4000" b="1" cap="small" dirty="0" smtClean="0">
                <a:latin typeface="Cambria"/>
                <a:cs typeface="Cambria"/>
              </a:rPr>
              <a:t>Aoristo 2º</a:t>
            </a:r>
            <a:endParaRPr lang="es-PE" sz="4000" b="1" cap="small" dirty="0">
              <a:latin typeface="Cambria"/>
              <a:cs typeface="Cambria"/>
            </a:endParaRPr>
          </a:p>
        </p:txBody>
      </p:sp>
      <p:sp>
        <p:nvSpPr>
          <p:cNvPr id="6" name="Rectangle 3"/>
          <p:cNvSpPr>
            <a:spLocks noChangeArrowheads="1"/>
          </p:cNvSpPr>
          <p:nvPr/>
        </p:nvSpPr>
        <p:spPr bwMode="auto">
          <a:xfrm>
            <a:off x="251520" y="1491630"/>
            <a:ext cx="87129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4800" dirty="0" smtClean="0">
                <a:solidFill>
                  <a:srgbClr val="0000FF"/>
                </a:solidFill>
                <a:latin typeface="Minion Pro" charset="0"/>
                <a:cs typeface="Minion Pro" charset="0"/>
              </a:rPr>
              <a:t>Este se forma con el </a:t>
            </a:r>
            <a:r>
              <a:rPr lang="en-US" sz="4800" dirty="0" err="1" smtClean="0">
                <a:solidFill>
                  <a:srgbClr val="0000FF"/>
                </a:solidFill>
                <a:latin typeface="Minion Pro" charset="0"/>
                <a:cs typeface="Minion Pro" charset="0"/>
              </a:rPr>
              <a:t>tema</a:t>
            </a:r>
            <a:r>
              <a:rPr lang="en-US" sz="4800" dirty="0" smtClean="0">
                <a:solidFill>
                  <a:srgbClr val="0000FF"/>
                </a:solidFill>
                <a:latin typeface="Minion Pro" charset="0"/>
                <a:cs typeface="Minion Pro" charset="0"/>
              </a:rPr>
              <a:t> del </a:t>
            </a:r>
            <a:r>
              <a:rPr lang="en-US" sz="4800" dirty="0" err="1" smtClean="0">
                <a:solidFill>
                  <a:srgbClr val="0000FF"/>
                </a:solidFill>
                <a:latin typeface="Minion Pro" charset="0"/>
                <a:cs typeface="Minion Pro" charset="0"/>
              </a:rPr>
              <a:t>aoristo</a:t>
            </a:r>
            <a:r>
              <a:rPr lang="en-US" sz="4800" dirty="0" smtClean="0">
                <a:solidFill>
                  <a:srgbClr val="0000FF"/>
                </a:solidFill>
                <a:latin typeface="Minion Pro" charset="0"/>
                <a:cs typeface="Minion Pro" charset="0"/>
              </a:rPr>
              <a:t> 2º </a:t>
            </a:r>
            <a:r>
              <a:rPr lang="en-US" sz="4800" dirty="0" err="1" smtClean="0">
                <a:solidFill>
                  <a:srgbClr val="0000FF"/>
                </a:solidFill>
                <a:latin typeface="Minion Pro" charset="0"/>
                <a:cs typeface="Minion Pro" charset="0"/>
              </a:rPr>
              <a:t>más</a:t>
            </a:r>
            <a:r>
              <a:rPr lang="en-US" sz="4800" dirty="0" smtClean="0">
                <a:solidFill>
                  <a:srgbClr val="0000FF"/>
                </a:solidFill>
                <a:latin typeface="Minion Pro" charset="0"/>
                <a:cs typeface="Minion Pro" charset="0"/>
              </a:rPr>
              <a:t> </a:t>
            </a:r>
            <a:r>
              <a:rPr lang="en-US" sz="4800" dirty="0" err="1" smtClean="0">
                <a:solidFill>
                  <a:srgbClr val="0000FF"/>
                </a:solidFill>
                <a:latin typeface="Minion Pro" charset="0"/>
                <a:cs typeface="Minion Pro" charset="0"/>
              </a:rPr>
              <a:t>las</a:t>
            </a:r>
            <a:r>
              <a:rPr lang="en-US" sz="4800" dirty="0" smtClean="0">
                <a:solidFill>
                  <a:srgbClr val="0000FF"/>
                </a:solidFill>
                <a:latin typeface="Minion Pro" charset="0"/>
                <a:cs typeface="Minion Pro" charset="0"/>
              </a:rPr>
              <a:t> </a:t>
            </a:r>
            <a:r>
              <a:rPr lang="en-US" sz="4800" dirty="0" err="1" smtClean="0">
                <a:solidFill>
                  <a:srgbClr val="0000FF"/>
                </a:solidFill>
                <a:latin typeface="Minion Pro" charset="0"/>
                <a:cs typeface="Minion Pro" charset="0"/>
              </a:rPr>
              <a:t>desinencias</a:t>
            </a:r>
            <a:r>
              <a:rPr lang="en-US" sz="4800" dirty="0" smtClean="0">
                <a:solidFill>
                  <a:srgbClr val="0000FF"/>
                </a:solidFill>
                <a:latin typeface="Minion Pro" charset="0"/>
                <a:cs typeface="Minion Pro" charset="0"/>
              </a:rPr>
              <a:t> del </a:t>
            </a:r>
            <a:r>
              <a:rPr lang="en-US" sz="4800" dirty="0" err="1" smtClean="0">
                <a:solidFill>
                  <a:srgbClr val="0000FF"/>
                </a:solidFill>
                <a:latin typeface="Minion Pro" charset="0"/>
                <a:cs typeface="Minion Pro" charset="0"/>
              </a:rPr>
              <a:t>participio</a:t>
            </a:r>
            <a:r>
              <a:rPr lang="en-US" sz="4800" dirty="0" smtClean="0">
                <a:solidFill>
                  <a:srgbClr val="0000FF"/>
                </a:solidFill>
                <a:latin typeface="Minion Pro" charset="0"/>
                <a:cs typeface="Minion Pro" charset="0"/>
              </a:rPr>
              <a:t> </a:t>
            </a:r>
            <a:r>
              <a:rPr lang="en-US" sz="4800" dirty="0" err="1" smtClean="0">
                <a:solidFill>
                  <a:srgbClr val="0000FF"/>
                </a:solidFill>
                <a:latin typeface="Minion Pro" charset="0"/>
                <a:cs typeface="Minion Pro" charset="0"/>
              </a:rPr>
              <a:t>presente</a:t>
            </a:r>
            <a:endParaRPr lang="es-PE" sz="4800" dirty="0">
              <a:solidFill>
                <a:srgbClr val="0000FF"/>
              </a:solidFill>
              <a:latin typeface="Minion Pro" charset="0"/>
              <a:cs typeface="Minion Pro" charset="0"/>
            </a:endParaRPr>
          </a:p>
        </p:txBody>
      </p:sp>
    </p:spTree>
    <p:extLst>
      <p:ext uri="{BB962C8B-B14F-4D97-AF65-F5344CB8AC3E}">
        <p14:creationId xmlns:p14="http://schemas.microsoft.com/office/powerpoint/2010/main" val="2542757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17" name="Group 41"/>
          <p:cNvGraphicFramePr>
            <a:graphicFrameLocks noGrp="1"/>
          </p:cNvGraphicFramePr>
          <p:nvPr>
            <p:extLst>
              <p:ext uri="{D42A27DB-BD31-4B8C-83A1-F6EECF244321}">
                <p14:modId xmlns:p14="http://schemas.microsoft.com/office/powerpoint/2010/main" val="3267931451"/>
              </p:ext>
            </p:extLst>
          </p:nvPr>
        </p:nvGraphicFramePr>
        <p:xfrm>
          <a:off x="955334" y="139291"/>
          <a:ext cx="7236519" cy="4952739"/>
        </p:xfrm>
        <a:graphic>
          <a:graphicData uri="http://schemas.openxmlformats.org/drawingml/2006/table">
            <a:tbl>
              <a:tblPr/>
              <a:tblGrid>
                <a:gridCol w="853039"/>
                <a:gridCol w="2135008"/>
                <a:gridCol w="2160240"/>
                <a:gridCol w="2088232"/>
              </a:tblGrid>
              <a:tr h="495274">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small" normalizeH="0" baseline="0" dirty="0" smtClean="0">
                          <a:ln>
                            <a:noFill/>
                          </a:ln>
                          <a:solidFill>
                            <a:schemeClr val="tx1"/>
                          </a:solidFill>
                          <a:effectLst/>
                          <a:latin typeface="Cambria"/>
                          <a:ea typeface="Times New Roman" charset="0"/>
                          <a:cs typeface="Cambria"/>
                        </a:rPr>
                        <a:t>Participio</a:t>
                      </a:r>
                      <a:r>
                        <a:rPr kumimoji="0" lang="es-MX" sz="2800" b="1" i="0" u="none" strike="noStrike" cap="small" normalizeH="0" baseline="0" dirty="0" smtClean="0">
                          <a:ln>
                            <a:noFill/>
                          </a:ln>
                          <a:solidFill>
                            <a:schemeClr val="tx1"/>
                          </a:solidFill>
                          <a:effectLst/>
                          <a:latin typeface="Cambria"/>
                          <a:ea typeface="Times New Roman" charset="0"/>
                          <a:cs typeface="Cambria"/>
                        </a:rPr>
                        <a:t> Aoristo 2º Activo</a:t>
                      </a:r>
                    </a:p>
                  </a:txBody>
                  <a:tcPr marL="91412" marR="91412" marT="34277" marB="34277" anchor="ctr"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hMerge="1">
                  <a:txBody>
                    <a:bodyPr/>
                    <a:lstStyle/>
                    <a:p>
                      <a:endParaRPr lang="en-US"/>
                    </a:p>
                  </a:txBody>
                  <a:tcPr/>
                </a:tc>
                <a:tc hMerge="1">
                  <a:txBody>
                    <a:bodyPr/>
                    <a:lstStyle/>
                    <a:p>
                      <a:endParaRPr lang="en-US"/>
                    </a:p>
                  </a:txBody>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MX" sz="2800" b="1" i="0" u="none" strike="noStrike" cap="small" normalizeH="0" baseline="0" dirty="0" smtClean="0">
                        <a:ln>
                          <a:noFill/>
                        </a:ln>
                        <a:solidFill>
                          <a:schemeClr val="tx1"/>
                        </a:solidFill>
                        <a:effectLst/>
                        <a:latin typeface="Cambria"/>
                        <a:ea typeface="Times New Roman" charset="0"/>
                        <a:cs typeface="Cambria"/>
                      </a:endParaRPr>
                    </a:p>
                  </a:txBody>
                  <a:tcPr marL="91412" marR="91412" marT="34277" marB="34277" anchor="ctr"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274">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Masculino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s-MX" sz="2600" b="0" i="0" u="none" strike="noStrike" cap="none" normalizeH="0" baseline="0" dirty="0">
                        <a:ln>
                          <a:noFill/>
                        </a:ln>
                        <a:solidFill>
                          <a:schemeClr val="tx1"/>
                        </a:solidFill>
                        <a:effectLst/>
                        <a:latin typeface="Arial" charset="0"/>
                        <a:ea typeface="Times New Roman" charset="0"/>
                        <a:cs typeface="Arial" charset="0"/>
                      </a:endParaRPr>
                    </a:p>
                  </a:txBody>
                  <a:tcPr marT="34290" marB="3429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Femenino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Neutro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SN</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dirty="0">
                          <a:effectLst/>
                          <a:latin typeface="Minion Pro"/>
                          <a:ea typeface="Times New Roman"/>
                          <a:cs typeface="Times New Roman"/>
                        </a:rPr>
                        <a:t>λαβ </a:t>
                      </a:r>
                      <a:r>
                        <a:rPr lang="es-MX" sz="2800" b="1" dirty="0">
                          <a:solidFill>
                            <a:srgbClr val="FF0000"/>
                          </a:solidFill>
                          <a:effectLst/>
                          <a:latin typeface="Minion Pro"/>
                          <a:ea typeface="Times New Roman"/>
                          <a:cs typeface="Times New Roman"/>
                        </a:rPr>
                        <a:t>ών</a:t>
                      </a:r>
                      <a:endParaRPr lang="en-US" sz="2800" dirty="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οῦσα</a:t>
                      </a:r>
                      <a:endParaRPr lang="en-US" sz="280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όν</a:t>
                      </a:r>
                      <a:endParaRPr lang="en-US" sz="280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SG</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dirty="0">
                          <a:effectLst/>
                          <a:latin typeface="Minion Pro"/>
                          <a:ea typeface="Times New Roman"/>
                          <a:cs typeface="Times New Roman"/>
                        </a:rPr>
                        <a:t>λαβ </a:t>
                      </a:r>
                      <a:r>
                        <a:rPr lang="es-MX" sz="2800" b="1" dirty="0">
                          <a:solidFill>
                            <a:srgbClr val="FF0000"/>
                          </a:solidFill>
                          <a:effectLst/>
                          <a:latin typeface="Minion Pro"/>
                          <a:ea typeface="Times New Roman"/>
                          <a:cs typeface="Times New Roman"/>
                        </a:rPr>
                        <a:t>όντος</a:t>
                      </a:r>
                      <a:endParaRPr lang="en-US" sz="2800" dirty="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ούσης</a:t>
                      </a:r>
                      <a:endParaRPr lang="en-US" sz="280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όντος</a:t>
                      </a:r>
                      <a:endParaRPr lang="en-US" sz="280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SD</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dirty="0">
                          <a:effectLst/>
                          <a:latin typeface="Minion Pro"/>
                          <a:ea typeface="Times New Roman"/>
                          <a:cs typeface="Times New Roman"/>
                        </a:rPr>
                        <a:t>λαβ </a:t>
                      </a:r>
                      <a:r>
                        <a:rPr lang="es-MX" sz="2800" b="1" dirty="0">
                          <a:solidFill>
                            <a:srgbClr val="FF0000"/>
                          </a:solidFill>
                          <a:effectLst/>
                          <a:latin typeface="Minion Pro"/>
                          <a:ea typeface="Times New Roman"/>
                          <a:cs typeface="Times New Roman"/>
                        </a:rPr>
                        <a:t>όντι</a:t>
                      </a:r>
                      <a:endParaRPr lang="en-US" sz="2800" dirty="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ούσῃ</a:t>
                      </a:r>
                      <a:endParaRPr lang="en-US" sz="280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όντι</a:t>
                      </a:r>
                      <a:endParaRPr lang="en-US" sz="280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10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SA</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όντα</a:t>
                      </a:r>
                      <a:endParaRPr lang="en-US" sz="2800">
                        <a:effectLst/>
                        <a:latin typeface="Futura Lt BT"/>
                        <a:ea typeface="Times New Roman"/>
                        <a:cs typeface="Times New Roman"/>
                      </a:endParaRPr>
                    </a:p>
                  </a:txBody>
                  <a:tcPr marR="5461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οῦσαν</a:t>
                      </a:r>
                      <a:endParaRPr lang="en-US" sz="2800">
                        <a:effectLst/>
                        <a:latin typeface="Futura Lt BT"/>
                        <a:ea typeface="Times New Roman"/>
                        <a:cs typeface="Times New Roman"/>
                      </a:endParaRPr>
                    </a:p>
                  </a:txBody>
                  <a:tcPr marR="5461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όν</a:t>
                      </a:r>
                      <a:endParaRPr lang="en-US" sz="2800">
                        <a:effectLst/>
                        <a:latin typeface="Futura Lt BT"/>
                        <a:ea typeface="Times New Roman"/>
                        <a:cs typeface="Times New Roman"/>
                      </a:endParaRPr>
                    </a:p>
                  </a:txBody>
                  <a:tcPr marR="54610" marT="0" marB="0" anchor="ctr">
                    <a:lnL w="2857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10888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PN</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όντες</a:t>
                      </a:r>
                      <a:endParaRPr lang="en-US" sz="280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dirty="0">
                          <a:effectLst/>
                          <a:latin typeface="Minion Pro"/>
                          <a:ea typeface="Times New Roman"/>
                          <a:cs typeface="Times New Roman"/>
                        </a:rPr>
                        <a:t>λαβ </a:t>
                      </a:r>
                      <a:r>
                        <a:rPr lang="es-MX" sz="2800" b="1" dirty="0">
                          <a:solidFill>
                            <a:srgbClr val="FF0000"/>
                          </a:solidFill>
                          <a:effectLst/>
                          <a:latin typeface="Minion Pro"/>
                          <a:ea typeface="Times New Roman"/>
                          <a:cs typeface="Times New Roman"/>
                        </a:rPr>
                        <a:t>οῦσαι</a:t>
                      </a:r>
                      <a:endParaRPr lang="en-US" sz="2800" dirty="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όντα</a:t>
                      </a:r>
                      <a:endParaRPr lang="en-US" sz="280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6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PG</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όντων</a:t>
                      </a:r>
                      <a:endParaRPr lang="en-US" sz="280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dirty="0">
                          <a:effectLst/>
                          <a:latin typeface="Minion Pro"/>
                          <a:ea typeface="Times New Roman"/>
                          <a:cs typeface="Times New Roman"/>
                        </a:rPr>
                        <a:t>λαβ </a:t>
                      </a:r>
                      <a:r>
                        <a:rPr lang="es-MX" sz="2800" b="1" dirty="0">
                          <a:solidFill>
                            <a:srgbClr val="FF0000"/>
                          </a:solidFill>
                          <a:effectLst/>
                          <a:latin typeface="Minion Pro"/>
                          <a:ea typeface="Times New Roman"/>
                          <a:cs typeface="Times New Roman"/>
                        </a:rPr>
                        <a:t>ουσῶν</a:t>
                      </a:r>
                      <a:endParaRPr lang="en-US" sz="2800" dirty="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όντων</a:t>
                      </a:r>
                      <a:endParaRPr lang="en-US" sz="280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44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PD</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οῦσι(ν)</a:t>
                      </a:r>
                      <a:endParaRPr lang="en-US" sz="280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dirty="0">
                          <a:effectLst/>
                          <a:latin typeface="Minion Pro"/>
                          <a:ea typeface="Times New Roman"/>
                          <a:cs typeface="Times New Roman"/>
                        </a:rPr>
                        <a:t>λαβ </a:t>
                      </a:r>
                      <a:r>
                        <a:rPr lang="es-MX" sz="2800" b="1" dirty="0">
                          <a:solidFill>
                            <a:srgbClr val="FF0000"/>
                          </a:solidFill>
                          <a:effectLst/>
                          <a:latin typeface="Minion Pro"/>
                          <a:ea typeface="Times New Roman"/>
                          <a:cs typeface="Times New Roman"/>
                        </a:rPr>
                        <a:t>ούσαις</a:t>
                      </a:r>
                      <a:endParaRPr lang="en-US" sz="2800" dirty="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οῦσι(ν)</a:t>
                      </a:r>
                      <a:endParaRPr lang="en-US" sz="280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PA</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όντας</a:t>
                      </a:r>
                      <a:endParaRPr lang="en-US" sz="280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just">
                        <a:spcBef>
                          <a:spcPts val="0"/>
                        </a:spcBef>
                        <a:spcAft>
                          <a:spcPts val="0"/>
                        </a:spcAft>
                      </a:pPr>
                      <a:r>
                        <a:rPr lang="es-MX" sz="2800" b="1">
                          <a:effectLst/>
                          <a:latin typeface="Minion Pro"/>
                          <a:ea typeface="Times New Roman"/>
                          <a:cs typeface="Times New Roman"/>
                        </a:rPr>
                        <a:t>λαβ </a:t>
                      </a:r>
                      <a:r>
                        <a:rPr lang="es-MX" sz="2800" b="1">
                          <a:solidFill>
                            <a:srgbClr val="FF0000"/>
                          </a:solidFill>
                          <a:effectLst/>
                          <a:latin typeface="Minion Pro"/>
                          <a:ea typeface="Times New Roman"/>
                          <a:cs typeface="Times New Roman"/>
                        </a:rPr>
                        <a:t>ούσας</a:t>
                      </a:r>
                      <a:endParaRPr lang="en-US" sz="280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MX" sz="2800" b="1" dirty="0">
                          <a:effectLst/>
                          <a:latin typeface="Minion Pro"/>
                          <a:ea typeface="Times New Roman"/>
                          <a:cs typeface="Times New Roman"/>
                        </a:rPr>
                        <a:t>λαβ </a:t>
                      </a:r>
                      <a:r>
                        <a:rPr lang="es-MX" sz="2800" b="1" dirty="0">
                          <a:solidFill>
                            <a:srgbClr val="FF0000"/>
                          </a:solidFill>
                          <a:effectLst/>
                          <a:latin typeface="Minion Pro"/>
                          <a:ea typeface="Times New Roman"/>
                          <a:cs typeface="Times New Roman"/>
                        </a:rPr>
                        <a:t>όντα</a:t>
                      </a:r>
                      <a:endParaRPr lang="en-US" sz="2800" dirty="0">
                        <a:effectLst/>
                        <a:latin typeface="Futura Lt BT"/>
                        <a:ea typeface="Times New Roman"/>
                        <a:cs typeface="Times New Roman"/>
                      </a:endParaRPr>
                    </a:p>
                  </a:txBody>
                  <a:tcPr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2724583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17" name="Group 41"/>
          <p:cNvGraphicFramePr>
            <a:graphicFrameLocks noGrp="1"/>
          </p:cNvGraphicFramePr>
          <p:nvPr>
            <p:extLst>
              <p:ext uri="{D42A27DB-BD31-4B8C-83A1-F6EECF244321}">
                <p14:modId xmlns:p14="http://schemas.microsoft.com/office/powerpoint/2010/main" val="2600061864"/>
              </p:ext>
            </p:extLst>
          </p:nvPr>
        </p:nvGraphicFramePr>
        <p:xfrm>
          <a:off x="955334" y="123478"/>
          <a:ext cx="7236519" cy="4952739"/>
        </p:xfrm>
        <a:graphic>
          <a:graphicData uri="http://schemas.openxmlformats.org/drawingml/2006/table">
            <a:tbl>
              <a:tblPr/>
              <a:tblGrid>
                <a:gridCol w="853039"/>
                <a:gridCol w="2135008"/>
                <a:gridCol w="2160240"/>
                <a:gridCol w="2088232"/>
              </a:tblGrid>
              <a:tr h="495274">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small" normalizeH="0" baseline="0" dirty="0" smtClean="0">
                          <a:ln>
                            <a:noFill/>
                          </a:ln>
                          <a:solidFill>
                            <a:schemeClr val="tx1"/>
                          </a:solidFill>
                          <a:effectLst/>
                          <a:latin typeface="Cambria"/>
                          <a:ea typeface="Times New Roman" charset="0"/>
                          <a:cs typeface="Cambria"/>
                        </a:rPr>
                        <a:t>Participio</a:t>
                      </a:r>
                      <a:r>
                        <a:rPr kumimoji="0" lang="es-MX" sz="2800" b="1" i="0" u="none" strike="noStrike" cap="small" normalizeH="0" baseline="0" dirty="0" smtClean="0">
                          <a:ln>
                            <a:noFill/>
                          </a:ln>
                          <a:solidFill>
                            <a:schemeClr val="tx1"/>
                          </a:solidFill>
                          <a:effectLst/>
                          <a:latin typeface="Cambria"/>
                          <a:ea typeface="Times New Roman" charset="0"/>
                          <a:cs typeface="Cambria"/>
                        </a:rPr>
                        <a:t> Aoristo 2º Medio</a:t>
                      </a:r>
                    </a:p>
                  </a:txBody>
                  <a:tcPr marL="91412" marR="91412" marT="34277" marB="34277" anchor="ctr"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hMerge="1">
                  <a:txBody>
                    <a:bodyPr/>
                    <a:lstStyle/>
                    <a:p>
                      <a:endParaRPr lang="en-US"/>
                    </a:p>
                  </a:txBody>
                  <a:tcPr/>
                </a:tc>
                <a:tc hMerge="1">
                  <a:txBody>
                    <a:bodyPr/>
                    <a:lstStyle/>
                    <a:p>
                      <a:endParaRPr lang="en-US"/>
                    </a:p>
                  </a:txBody>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MX" sz="2800" b="1" i="0" u="none" strike="noStrike" cap="small" normalizeH="0" baseline="0" dirty="0" smtClean="0">
                        <a:ln>
                          <a:noFill/>
                        </a:ln>
                        <a:solidFill>
                          <a:schemeClr val="tx1"/>
                        </a:solidFill>
                        <a:effectLst/>
                        <a:latin typeface="Cambria"/>
                        <a:ea typeface="Times New Roman" charset="0"/>
                        <a:cs typeface="Cambria"/>
                      </a:endParaRPr>
                    </a:p>
                  </a:txBody>
                  <a:tcPr marL="91412" marR="91412" marT="34277" marB="34277" anchor="ctr"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274">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Masculino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s-MX" sz="2600" b="0" i="0" u="none" strike="noStrike" cap="none" normalizeH="0" baseline="0" dirty="0">
                        <a:ln>
                          <a:noFill/>
                        </a:ln>
                        <a:solidFill>
                          <a:schemeClr val="tx1"/>
                        </a:solidFill>
                        <a:effectLst/>
                        <a:latin typeface="Arial" charset="0"/>
                        <a:ea typeface="Times New Roman" charset="0"/>
                        <a:cs typeface="Arial" charset="0"/>
                      </a:endParaRPr>
                    </a:p>
                  </a:txBody>
                  <a:tcPr marT="34290" marB="3429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Femenino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Neutro</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SN</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όμενος</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ομένη</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όμενον</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SG</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ομένου</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ομένης</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ομένου</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SD</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dirty="0" err="1">
                          <a:effectLst/>
                          <a:latin typeface="Minion Pro"/>
                          <a:ea typeface="Times New Roman"/>
                          <a:cs typeface="Times New Roman"/>
                        </a:rPr>
                        <a:t>γεν</a:t>
                      </a:r>
                      <a:r>
                        <a:rPr lang="es-ES" sz="2800" b="1" dirty="0">
                          <a:effectLst/>
                          <a:latin typeface="Minion Pro"/>
                          <a:ea typeface="Times New Roman"/>
                          <a:cs typeface="Times New Roman"/>
                        </a:rPr>
                        <a:t> </a:t>
                      </a:r>
                      <a:r>
                        <a:rPr lang="es-ES" sz="2800" b="1" dirty="0" err="1">
                          <a:solidFill>
                            <a:srgbClr val="FF0000"/>
                          </a:solidFill>
                          <a:effectLst/>
                          <a:latin typeface="Minion Pro"/>
                          <a:ea typeface="Times New Roman"/>
                          <a:cs typeface="Times New Roman"/>
                        </a:rPr>
                        <a:t>ομένῳ</a:t>
                      </a:r>
                      <a:endParaRPr lang="en-US" sz="2800" dirty="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ομένῃ</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ομένῳ</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10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SA</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dirty="0" err="1">
                          <a:effectLst/>
                          <a:latin typeface="Minion Pro"/>
                          <a:ea typeface="Times New Roman"/>
                          <a:cs typeface="Times New Roman"/>
                        </a:rPr>
                        <a:t>γεν</a:t>
                      </a:r>
                      <a:r>
                        <a:rPr lang="es-ES" sz="2800" b="1" dirty="0">
                          <a:effectLst/>
                          <a:latin typeface="Minion Pro"/>
                          <a:ea typeface="Times New Roman"/>
                          <a:cs typeface="Times New Roman"/>
                        </a:rPr>
                        <a:t> </a:t>
                      </a:r>
                      <a:r>
                        <a:rPr lang="es-ES" sz="2800" b="1" dirty="0" err="1">
                          <a:solidFill>
                            <a:srgbClr val="FF0000"/>
                          </a:solidFill>
                          <a:effectLst/>
                          <a:latin typeface="Minion Pro"/>
                          <a:ea typeface="Times New Roman"/>
                          <a:cs typeface="Times New Roman"/>
                        </a:rPr>
                        <a:t>όμενον</a:t>
                      </a:r>
                      <a:endParaRPr lang="en-US" sz="2800" dirty="0">
                        <a:effectLst/>
                        <a:latin typeface="Futura Lt BT"/>
                        <a:ea typeface="Times New Roman"/>
                        <a:cs typeface="Times New Roman"/>
                      </a:endParaRPr>
                    </a:p>
                  </a:txBody>
                  <a:tcPr marL="54610" marR="5461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ομένην</a:t>
                      </a:r>
                      <a:endParaRPr lang="en-US" sz="2800">
                        <a:effectLst/>
                        <a:latin typeface="Futura Lt BT"/>
                        <a:ea typeface="Times New Roman"/>
                        <a:cs typeface="Times New Roman"/>
                      </a:endParaRPr>
                    </a:p>
                  </a:txBody>
                  <a:tcPr marL="54610" marR="5461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όμενον</a:t>
                      </a:r>
                      <a:endParaRPr lang="en-US" sz="2800">
                        <a:effectLst/>
                        <a:latin typeface="Futura Lt BT"/>
                        <a:ea typeface="Times New Roman"/>
                        <a:cs typeface="Times New Roman"/>
                      </a:endParaRPr>
                    </a:p>
                  </a:txBody>
                  <a:tcPr marL="54610" marR="54610" marT="0" marB="0" anchor="ctr">
                    <a:lnL w="2857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10888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PN</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όμενοι</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όμεναι</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όμενα</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6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PG</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ομένων</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ομένων</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ομένων</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44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PD</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ομένοις</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ομέναις</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ομένοις</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inion Pro"/>
                          <a:ea typeface="Times New Roman" charset="0"/>
                          <a:cs typeface="Minion Pro"/>
                        </a:rPr>
                        <a:t>PA</a:t>
                      </a:r>
                      <a:endParaRPr kumimoji="0" lang="es-MX" sz="2800" b="0" i="0" u="none" strike="noStrike" cap="none" normalizeH="0" baseline="0" dirty="0">
                        <a:ln>
                          <a:noFill/>
                        </a:ln>
                        <a:solidFill>
                          <a:schemeClr val="tx1"/>
                        </a:solidFill>
                        <a:effectLst/>
                        <a:latin typeface="Minion Pro"/>
                        <a:ea typeface="Times New Roman" charset="0"/>
                        <a:cs typeface="Minion Pro"/>
                      </a:endParaRPr>
                    </a:p>
                  </a:txBody>
                  <a:tcPr marL="91412" marR="91412" marT="34277" marB="3427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ομένους</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a:effectLst/>
                          <a:latin typeface="Minion Pro"/>
                          <a:ea typeface="Times New Roman"/>
                          <a:cs typeface="Times New Roman"/>
                        </a:rPr>
                        <a:t>γεν </a:t>
                      </a:r>
                      <a:r>
                        <a:rPr lang="es-ES" sz="2800" b="1">
                          <a:solidFill>
                            <a:srgbClr val="FF0000"/>
                          </a:solidFill>
                          <a:effectLst/>
                          <a:latin typeface="Minion Pro"/>
                          <a:ea typeface="Times New Roman"/>
                          <a:cs typeface="Times New Roman"/>
                        </a:rPr>
                        <a:t>ομένας</a:t>
                      </a:r>
                      <a:endParaRPr lang="en-US" sz="280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indent="0" algn="l">
                        <a:spcBef>
                          <a:spcPts val="0"/>
                        </a:spcBef>
                        <a:spcAft>
                          <a:spcPts val="0"/>
                        </a:spcAft>
                      </a:pPr>
                      <a:r>
                        <a:rPr lang="es-ES" sz="2800" b="1" dirty="0" err="1">
                          <a:effectLst/>
                          <a:latin typeface="Minion Pro"/>
                          <a:ea typeface="Times New Roman"/>
                          <a:cs typeface="Times New Roman"/>
                        </a:rPr>
                        <a:t>γεν</a:t>
                      </a:r>
                      <a:r>
                        <a:rPr lang="es-ES" sz="2800" b="1" dirty="0">
                          <a:effectLst/>
                          <a:latin typeface="Minion Pro"/>
                          <a:ea typeface="Times New Roman"/>
                          <a:cs typeface="Times New Roman"/>
                        </a:rPr>
                        <a:t> </a:t>
                      </a:r>
                      <a:r>
                        <a:rPr lang="es-ES" sz="2800" b="1" dirty="0" err="1">
                          <a:solidFill>
                            <a:srgbClr val="FF0000"/>
                          </a:solidFill>
                          <a:effectLst/>
                          <a:latin typeface="Minion Pro"/>
                          <a:ea typeface="Times New Roman"/>
                          <a:cs typeface="Times New Roman"/>
                        </a:rPr>
                        <a:t>όμεν</a:t>
                      </a:r>
                      <a:r>
                        <a:rPr lang="es-ES" sz="2800" b="1" dirty="0">
                          <a:solidFill>
                            <a:srgbClr val="FF0000"/>
                          </a:solidFill>
                          <a:effectLst/>
                          <a:latin typeface="Minion Pro"/>
                          <a:ea typeface="Times New Roman"/>
                          <a:cs typeface="Times New Roman"/>
                        </a:rPr>
                        <a:t>α</a:t>
                      </a:r>
                      <a:endParaRPr lang="en-US" sz="2800" dirty="0">
                        <a:effectLst/>
                        <a:latin typeface="Futura Lt BT"/>
                        <a:ea typeface="Times New Roman"/>
                        <a:cs typeface="Times New Roman"/>
                      </a:endParaRPr>
                    </a:p>
                  </a:txBody>
                  <a:tcPr marL="54610" marR="5461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0255651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1910031"/>
            <a:ext cx="7416824" cy="923330"/>
          </a:xfrm>
          <a:prstGeom prst="rect">
            <a:avLst/>
          </a:prstGeom>
        </p:spPr>
        <p:txBody>
          <a:bodyPr wrap="square">
            <a:spAutoFit/>
          </a:bodyPr>
          <a:lstStyle/>
          <a:p>
            <a:pPr algn="ctr">
              <a:spcBef>
                <a:spcPct val="50000"/>
              </a:spcBef>
              <a:defRPr/>
            </a:pPr>
            <a:r>
              <a:rPr lang="es-PE" sz="5400" b="1" cap="small" dirty="0" smtClean="0">
                <a:latin typeface="Cambria"/>
                <a:cs typeface="Cambria"/>
              </a:rPr>
              <a:t>Usos Adverbiables</a:t>
            </a:r>
            <a:endParaRPr lang="es-PE" sz="5400" b="1" cap="small" dirty="0">
              <a:latin typeface="Cambria"/>
              <a:cs typeface="Cambria"/>
            </a:endParaRPr>
          </a:p>
        </p:txBody>
      </p:sp>
    </p:spTree>
    <p:extLst>
      <p:ext uri="{BB962C8B-B14F-4D97-AF65-F5344CB8AC3E}">
        <p14:creationId xmlns:p14="http://schemas.microsoft.com/office/powerpoint/2010/main" val="227158303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dirty="0">
                <a:latin typeface="Minion Pro"/>
                <a:cs typeface="Minion Pro"/>
              </a:rPr>
              <a:t>ὁ ἀπόστολος </a:t>
            </a:r>
            <a:r>
              <a:rPr lang="es-MX" sz="3600" b="1" dirty="0">
                <a:solidFill>
                  <a:srgbClr val="FF0000"/>
                </a:solidFill>
                <a:latin typeface="Minion Pro"/>
                <a:cs typeface="Minion Pro"/>
              </a:rPr>
              <a:t>εἰπών</a:t>
            </a:r>
            <a:r>
              <a:rPr lang="es-MX" sz="3600" dirty="0">
                <a:solidFill>
                  <a:srgbClr val="FF0000"/>
                </a:solidFill>
                <a:latin typeface="Minion Pro"/>
                <a:cs typeface="Minion Pro"/>
              </a:rPr>
              <a:t> </a:t>
            </a:r>
            <a:r>
              <a:rPr lang="es-MX" sz="3600" dirty="0">
                <a:latin typeface="Minion Pro"/>
                <a:cs typeface="Minion Pro"/>
              </a:rPr>
              <a:t>ταῦτα ἐν τῷ ἱερῷ βλέπει τὸν κίριον.</a:t>
            </a:r>
            <a:r>
              <a:rPr lang="en-US" sz="3600" dirty="0">
                <a:latin typeface="Minion Pro"/>
                <a:cs typeface="Minion Pro"/>
              </a:rPr>
              <a:t> </a:t>
            </a:r>
          </a:p>
        </p:txBody>
      </p:sp>
    </p:spTree>
    <p:extLst>
      <p:ext uri="{BB962C8B-B14F-4D97-AF65-F5344CB8AC3E}">
        <p14:creationId xmlns:p14="http://schemas.microsoft.com/office/powerpoint/2010/main" val="259660260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dirty="0">
                <a:latin typeface="Minion Pro"/>
                <a:cs typeface="Minion Pro"/>
              </a:rPr>
              <a:t>ὁ ἀπόστολος </a:t>
            </a:r>
            <a:r>
              <a:rPr lang="es-MX" sz="3600" b="1" dirty="0">
                <a:solidFill>
                  <a:srgbClr val="FF0000"/>
                </a:solidFill>
                <a:latin typeface="Minion Pro"/>
                <a:cs typeface="Minion Pro"/>
              </a:rPr>
              <a:t>εἰπών</a:t>
            </a:r>
            <a:r>
              <a:rPr lang="es-MX" sz="3600" dirty="0">
                <a:solidFill>
                  <a:srgbClr val="FF0000"/>
                </a:solidFill>
                <a:latin typeface="Minion Pro"/>
                <a:cs typeface="Minion Pro"/>
              </a:rPr>
              <a:t> </a:t>
            </a:r>
            <a:r>
              <a:rPr lang="es-MX" sz="3600" dirty="0">
                <a:latin typeface="Minion Pro"/>
                <a:cs typeface="Minion Pro"/>
              </a:rPr>
              <a:t>ταῦτα ἐν τῷ ἱερῷ βλέπει τὸν κίριον.</a:t>
            </a:r>
            <a:r>
              <a:rPr lang="en-US" sz="3600" dirty="0">
                <a:latin typeface="Minion Pro"/>
                <a:cs typeface="Minion Pro"/>
              </a:rPr>
              <a:t> </a:t>
            </a:r>
          </a:p>
        </p:txBody>
      </p:sp>
      <p:sp>
        <p:nvSpPr>
          <p:cNvPr id="4" name="Rectangle 80"/>
          <p:cNvSpPr>
            <a:spLocks noChangeArrowheads="1"/>
          </p:cNvSpPr>
          <p:nvPr/>
        </p:nvSpPr>
        <p:spPr bwMode="auto">
          <a:xfrm>
            <a:off x="2555776"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13626796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7099" y="724221"/>
            <a:ext cx="8136902" cy="2234864"/>
            <a:chOff x="822523" y="555526"/>
            <a:chExt cx="4922119" cy="2736775"/>
          </a:xfrm>
        </p:grpSpPr>
        <p:sp>
          <p:nvSpPr>
            <p:cNvPr id="15361" name="Rectangle 3"/>
            <p:cNvSpPr>
              <a:spLocks noChangeArrowheads="1"/>
            </p:cNvSpPr>
            <p:nvPr/>
          </p:nvSpPr>
          <p:spPr bwMode="auto">
            <a:xfrm>
              <a:off x="822523" y="1671641"/>
              <a:ext cx="4922119" cy="162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PE" sz="4000" dirty="0" smtClean="0">
                  <a:solidFill>
                    <a:srgbClr val="0000FF"/>
                  </a:solidFill>
                  <a:latin typeface="Minion Pro" charset="0"/>
                  <a:cs typeface="Minion Pro" charset="0"/>
                </a:rPr>
                <a:t>El presente participio de voz media/pasiva se forma con </a:t>
              </a:r>
              <a:r>
                <a:rPr lang="es-PE" sz="4000" b="1" dirty="0" smtClean="0">
                  <a:solidFill>
                    <a:srgbClr val="FF0000"/>
                  </a:solidFill>
                  <a:latin typeface="Minion Pro" charset="0"/>
                  <a:cs typeface="Minion Pro" charset="0"/>
                </a:rPr>
                <a:t>ο + μεν + 2/1/2 </a:t>
              </a:r>
            </a:p>
          </p:txBody>
        </p:sp>
        <p:sp>
          <p:nvSpPr>
            <p:cNvPr id="5" name="Rectangle 4"/>
            <p:cNvSpPr/>
            <p:nvPr/>
          </p:nvSpPr>
          <p:spPr>
            <a:xfrm>
              <a:off x="2493775" y="555526"/>
              <a:ext cx="902357" cy="866865"/>
            </a:xfrm>
            <a:prstGeom prst="rect">
              <a:avLst/>
            </a:prstGeom>
          </p:spPr>
          <p:txBody>
            <a:bodyPr wrap="none">
              <a:spAutoFit/>
            </a:bodyPr>
            <a:lstStyle/>
            <a:p>
              <a:pPr algn="ctr">
                <a:spcBef>
                  <a:spcPct val="50000"/>
                </a:spcBef>
                <a:defRPr/>
              </a:pPr>
              <a:r>
                <a:rPr lang="es-PE" sz="4000" b="1" cap="small" dirty="0" smtClean="0">
                  <a:latin typeface="Cambria"/>
                  <a:cs typeface="Cambria"/>
                </a:rPr>
                <a:t>Nota:</a:t>
              </a:r>
              <a:endParaRPr lang="es-PE" sz="4000" b="1" cap="small" dirty="0">
                <a:latin typeface="Cambria"/>
                <a:cs typeface="Cambria"/>
              </a:endParaRPr>
            </a:p>
          </p:txBody>
        </p:sp>
      </p:grpSp>
      <p:sp>
        <p:nvSpPr>
          <p:cNvPr id="6" name="Chevron 5"/>
          <p:cNvSpPr/>
          <p:nvPr/>
        </p:nvSpPr>
        <p:spPr>
          <a:xfrm>
            <a:off x="539552" y="1851672"/>
            <a:ext cx="288032" cy="360040"/>
          </a:xfrm>
          <a:prstGeom prst="chevron">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539552" y="3363840"/>
            <a:ext cx="288032" cy="360040"/>
          </a:xfrm>
          <a:prstGeom prst="chevron">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971600" y="3147817"/>
            <a:ext cx="8064896" cy="1323439"/>
          </a:xfrm>
          <a:prstGeom prst="rect">
            <a:avLst/>
          </a:prstGeom>
        </p:spPr>
        <p:txBody>
          <a:bodyPr wrap="square">
            <a:spAutoFit/>
          </a:bodyPr>
          <a:lstStyle/>
          <a:p>
            <a:r>
              <a:rPr lang="es-PE" sz="4000" dirty="0" smtClean="0">
                <a:solidFill>
                  <a:srgbClr val="0000FF"/>
                </a:solidFill>
                <a:latin typeface="Minion Pro" charset="0"/>
                <a:cs typeface="Minion Pro" charset="0"/>
              </a:rPr>
              <a:t>Recuerde que los verbos defectivos se traducirán con sentido activo. </a:t>
            </a:r>
            <a:endParaRPr lang="es-PE" sz="4000" dirty="0">
              <a:solidFill>
                <a:srgbClr val="0000FF"/>
              </a:solidFill>
              <a:latin typeface="Minion Pro" charset="0"/>
              <a:cs typeface="Minion Pro" charset="0"/>
            </a:endParaRPr>
          </a:p>
        </p:txBody>
      </p:sp>
    </p:spTree>
    <p:extLst>
      <p:ext uri="{BB962C8B-B14F-4D97-AF65-F5344CB8AC3E}">
        <p14:creationId xmlns:p14="http://schemas.microsoft.com/office/powerpoint/2010/main" val="18341984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dirty="0">
                <a:latin typeface="Minion Pro"/>
                <a:cs typeface="Minion Pro"/>
              </a:rPr>
              <a:t>ὁ ἀπόστολος </a:t>
            </a:r>
            <a:r>
              <a:rPr lang="es-MX" sz="3600" b="1" dirty="0">
                <a:solidFill>
                  <a:srgbClr val="FF0000"/>
                </a:solidFill>
                <a:latin typeface="Minion Pro"/>
                <a:cs typeface="Minion Pro"/>
              </a:rPr>
              <a:t>εἰπών</a:t>
            </a:r>
            <a:r>
              <a:rPr lang="es-MX" sz="3600" dirty="0">
                <a:solidFill>
                  <a:srgbClr val="FF0000"/>
                </a:solidFill>
                <a:latin typeface="Minion Pro"/>
                <a:cs typeface="Minion Pro"/>
              </a:rPr>
              <a:t> </a:t>
            </a:r>
            <a:r>
              <a:rPr lang="es-MX" sz="3600" dirty="0">
                <a:latin typeface="Minion Pro"/>
                <a:cs typeface="Minion Pro"/>
              </a:rPr>
              <a:t>ταῦτα ἐν τῷ ἱερῷ βλέπει τὸν κίριον.</a:t>
            </a:r>
            <a:r>
              <a:rPr lang="en-US" sz="3600" dirty="0">
                <a:latin typeface="Minion Pro"/>
                <a:cs typeface="Minion Pro"/>
              </a:rPr>
              <a:t> </a:t>
            </a:r>
          </a:p>
        </p:txBody>
      </p:sp>
      <p:sp>
        <p:nvSpPr>
          <p:cNvPr id="4" name="Rectangle 80"/>
          <p:cNvSpPr>
            <a:spLocks noChangeArrowheads="1"/>
          </p:cNvSpPr>
          <p:nvPr/>
        </p:nvSpPr>
        <p:spPr bwMode="auto">
          <a:xfrm>
            <a:off x="2555776"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AAP SMN</a:t>
            </a:r>
            <a:endParaRPr lang="es-PE" sz="2400" b="1" dirty="0">
              <a:solidFill>
                <a:srgbClr val="FF0000"/>
              </a:solidFill>
              <a:latin typeface="Minion Pro"/>
              <a:cs typeface="Minion Pro"/>
            </a:endParaRPr>
          </a:p>
        </p:txBody>
      </p:sp>
      <p:sp>
        <p:nvSpPr>
          <p:cNvPr id="6" name="Text Box 4"/>
          <p:cNvSpPr txBox="1">
            <a:spLocks noChangeArrowheads="1"/>
          </p:cNvSpPr>
          <p:nvPr/>
        </p:nvSpPr>
        <p:spPr bwMode="auto">
          <a:xfrm>
            <a:off x="253113" y="1923681"/>
            <a:ext cx="86409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MX" sz="3600" dirty="0">
                <a:latin typeface="Minion Pro"/>
                <a:cs typeface="Minion Pro"/>
              </a:rPr>
              <a:t>“El apóstol, </a:t>
            </a:r>
            <a:r>
              <a:rPr lang="es-MX" sz="3600" b="1" dirty="0">
                <a:solidFill>
                  <a:srgbClr val="FF0000"/>
                </a:solidFill>
                <a:latin typeface="Minion Pro"/>
                <a:cs typeface="Minion Pro"/>
              </a:rPr>
              <a:t>habiendo dicho</a:t>
            </a:r>
            <a:r>
              <a:rPr lang="es-MX" sz="3600" dirty="0">
                <a:solidFill>
                  <a:srgbClr val="FF0000"/>
                </a:solidFill>
                <a:latin typeface="Minion Pro"/>
                <a:cs typeface="Minion Pro"/>
              </a:rPr>
              <a:t> </a:t>
            </a:r>
            <a:r>
              <a:rPr lang="es-MX" sz="3600" dirty="0">
                <a:latin typeface="Minion Pro"/>
                <a:cs typeface="Minion Pro"/>
              </a:rPr>
              <a:t>estas cosas en el templo, ve al Señor.” </a:t>
            </a:r>
            <a:endParaRPr lang="es-MX" sz="3600" dirty="0" smtClean="0">
              <a:latin typeface="Minion Pro"/>
              <a:cs typeface="Minion Pro"/>
            </a:endParaRPr>
          </a:p>
        </p:txBody>
      </p:sp>
    </p:spTree>
    <p:extLst>
      <p:ext uri="{BB962C8B-B14F-4D97-AF65-F5344CB8AC3E}">
        <p14:creationId xmlns:p14="http://schemas.microsoft.com/office/powerpoint/2010/main" val="136267968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dirty="0">
                <a:latin typeface="Minion Pro"/>
                <a:cs typeface="Minion Pro"/>
              </a:rPr>
              <a:t>ὁ ἀπόστολος </a:t>
            </a:r>
            <a:r>
              <a:rPr lang="es-MX" sz="3600" b="1" dirty="0">
                <a:solidFill>
                  <a:srgbClr val="FF0000"/>
                </a:solidFill>
                <a:latin typeface="Minion Pro"/>
                <a:cs typeface="Minion Pro"/>
              </a:rPr>
              <a:t>εἰπών</a:t>
            </a:r>
            <a:r>
              <a:rPr lang="es-MX" sz="3600" dirty="0">
                <a:solidFill>
                  <a:srgbClr val="FF0000"/>
                </a:solidFill>
                <a:latin typeface="Minion Pro"/>
                <a:cs typeface="Minion Pro"/>
              </a:rPr>
              <a:t> </a:t>
            </a:r>
            <a:r>
              <a:rPr lang="es-MX" sz="3600" dirty="0">
                <a:latin typeface="Minion Pro"/>
                <a:cs typeface="Minion Pro"/>
              </a:rPr>
              <a:t>ταῦτα ἐν τῷ ἱερῷ βλέπει τὸν κίριον.</a:t>
            </a:r>
            <a:r>
              <a:rPr lang="en-US" sz="3600" dirty="0">
                <a:latin typeface="Minion Pro"/>
                <a:cs typeface="Minion Pro"/>
              </a:rPr>
              <a:t> </a:t>
            </a:r>
          </a:p>
        </p:txBody>
      </p:sp>
      <p:sp>
        <p:nvSpPr>
          <p:cNvPr id="4" name="Rectangle 80"/>
          <p:cNvSpPr>
            <a:spLocks noChangeArrowheads="1"/>
          </p:cNvSpPr>
          <p:nvPr/>
        </p:nvSpPr>
        <p:spPr bwMode="auto">
          <a:xfrm>
            <a:off x="2555776"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AAP SMN</a:t>
            </a:r>
            <a:endParaRPr lang="es-PE" sz="2400" b="1" dirty="0">
              <a:solidFill>
                <a:srgbClr val="FF0000"/>
              </a:solidFill>
              <a:latin typeface="Minion Pro"/>
              <a:cs typeface="Minion Pro"/>
            </a:endParaRPr>
          </a:p>
        </p:txBody>
      </p:sp>
      <p:sp>
        <p:nvSpPr>
          <p:cNvPr id="6" name="Text Box 4"/>
          <p:cNvSpPr txBox="1">
            <a:spLocks noChangeArrowheads="1"/>
          </p:cNvSpPr>
          <p:nvPr/>
        </p:nvSpPr>
        <p:spPr bwMode="auto">
          <a:xfrm>
            <a:off x="253113" y="1923681"/>
            <a:ext cx="8640961"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MX" sz="3600" dirty="0">
                <a:latin typeface="Minion Pro"/>
                <a:cs typeface="Minion Pro"/>
              </a:rPr>
              <a:t>“El apóstol, </a:t>
            </a:r>
            <a:r>
              <a:rPr lang="es-MX" sz="3600" b="1" dirty="0">
                <a:solidFill>
                  <a:srgbClr val="FF0000"/>
                </a:solidFill>
                <a:latin typeface="Minion Pro"/>
                <a:cs typeface="Minion Pro"/>
              </a:rPr>
              <a:t>habiendo dicho</a:t>
            </a:r>
            <a:r>
              <a:rPr lang="es-MX" sz="3600" dirty="0">
                <a:solidFill>
                  <a:srgbClr val="FF0000"/>
                </a:solidFill>
                <a:latin typeface="Minion Pro"/>
                <a:cs typeface="Minion Pro"/>
              </a:rPr>
              <a:t> </a:t>
            </a:r>
            <a:r>
              <a:rPr lang="es-MX" sz="3600" dirty="0">
                <a:latin typeface="Minion Pro"/>
                <a:cs typeface="Minion Pro"/>
              </a:rPr>
              <a:t>estas cosas en el templo, ve al Señor.” </a:t>
            </a:r>
            <a:endParaRPr lang="es-MX" sz="3600" dirty="0" smtClean="0">
              <a:latin typeface="Minion Pro"/>
              <a:cs typeface="Minion Pro"/>
            </a:endParaRPr>
          </a:p>
          <a:p>
            <a:endParaRPr lang="en-US" sz="2000" dirty="0">
              <a:latin typeface="Minion Pro"/>
              <a:cs typeface="Minion Pro"/>
            </a:endParaRPr>
          </a:p>
          <a:p>
            <a:r>
              <a:rPr lang="es-MX" sz="3600" dirty="0">
                <a:latin typeface="Minion Pro"/>
                <a:cs typeface="Minion Pro"/>
              </a:rPr>
              <a:t>“</a:t>
            </a:r>
            <a:r>
              <a:rPr lang="es-MX" sz="3600" b="1" dirty="0">
                <a:solidFill>
                  <a:srgbClr val="FF0000"/>
                </a:solidFill>
                <a:latin typeface="Minion Pro"/>
                <a:cs typeface="Minion Pro"/>
              </a:rPr>
              <a:t>Después de decir</a:t>
            </a:r>
            <a:r>
              <a:rPr lang="es-MX" sz="3600" dirty="0">
                <a:solidFill>
                  <a:srgbClr val="FF0000"/>
                </a:solidFill>
                <a:latin typeface="Minion Pro"/>
                <a:cs typeface="Minion Pro"/>
              </a:rPr>
              <a:t> </a:t>
            </a:r>
            <a:r>
              <a:rPr lang="es-MX" sz="3600" dirty="0">
                <a:latin typeface="Minion Pro"/>
                <a:cs typeface="Minion Pro"/>
              </a:rPr>
              <a:t>estas cosas en el templo, el apóstol ve al Señor.” </a:t>
            </a:r>
            <a:endParaRPr lang="en-US" sz="3600" dirty="0">
              <a:latin typeface="Minion Pro"/>
              <a:cs typeface="Minion Pro"/>
            </a:endParaRPr>
          </a:p>
        </p:txBody>
      </p:sp>
    </p:spTree>
    <p:extLst>
      <p:ext uri="{BB962C8B-B14F-4D97-AF65-F5344CB8AC3E}">
        <p14:creationId xmlns:p14="http://schemas.microsoft.com/office/powerpoint/2010/main" val="136267968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b="1" dirty="0">
                <a:solidFill>
                  <a:srgbClr val="FF0000"/>
                </a:solidFill>
                <a:latin typeface="Minion Pro"/>
                <a:cs typeface="Minion Pro"/>
              </a:rPr>
              <a:t>εἰπών</a:t>
            </a:r>
            <a:r>
              <a:rPr lang="es-MX" sz="3600" dirty="0">
                <a:solidFill>
                  <a:srgbClr val="FF0000"/>
                </a:solidFill>
                <a:latin typeface="Minion Pro"/>
                <a:cs typeface="Minion Pro"/>
              </a:rPr>
              <a:t> </a:t>
            </a:r>
            <a:r>
              <a:rPr lang="es-MX" sz="3600" dirty="0">
                <a:latin typeface="Minion Pro"/>
                <a:cs typeface="Minion Pro"/>
              </a:rPr>
              <a:t>ταῦτα ἀπῆλθεν</a:t>
            </a:r>
            <a:r>
              <a:rPr lang="en-US" sz="3600" dirty="0">
                <a:latin typeface="Minion Pro"/>
                <a:cs typeface="Minion Pro"/>
              </a:rPr>
              <a:t> </a:t>
            </a:r>
          </a:p>
        </p:txBody>
      </p:sp>
    </p:spTree>
    <p:extLst>
      <p:ext uri="{BB962C8B-B14F-4D97-AF65-F5344CB8AC3E}">
        <p14:creationId xmlns:p14="http://schemas.microsoft.com/office/powerpoint/2010/main" val="291840137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b="1" dirty="0">
                <a:solidFill>
                  <a:srgbClr val="FF0000"/>
                </a:solidFill>
                <a:latin typeface="Minion Pro"/>
                <a:cs typeface="Minion Pro"/>
              </a:rPr>
              <a:t>εἰπών</a:t>
            </a:r>
            <a:r>
              <a:rPr lang="es-MX" sz="3600" dirty="0">
                <a:solidFill>
                  <a:srgbClr val="FF0000"/>
                </a:solidFill>
                <a:latin typeface="Minion Pro"/>
                <a:cs typeface="Minion Pro"/>
              </a:rPr>
              <a:t> </a:t>
            </a:r>
            <a:r>
              <a:rPr lang="es-MX" sz="3600" dirty="0">
                <a:latin typeface="Minion Pro"/>
                <a:cs typeface="Minion Pro"/>
              </a:rPr>
              <a:t>ταῦτα ἀπῆλθεν</a:t>
            </a:r>
            <a:r>
              <a:rPr lang="en-US" sz="3600" dirty="0">
                <a:latin typeface="Minion Pro"/>
                <a:cs typeface="Minion Pro"/>
              </a:rPr>
              <a:t> </a:t>
            </a:r>
          </a:p>
        </p:txBody>
      </p:sp>
      <p:sp>
        <p:nvSpPr>
          <p:cNvPr id="4" name="Rectangle 80"/>
          <p:cNvSpPr>
            <a:spLocks noChangeArrowheads="1"/>
          </p:cNvSpPr>
          <p:nvPr/>
        </p:nvSpPr>
        <p:spPr bwMode="auto">
          <a:xfrm>
            <a:off x="179512"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64631424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b="1" dirty="0">
                <a:solidFill>
                  <a:srgbClr val="FF0000"/>
                </a:solidFill>
                <a:latin typeface="Minion Pro"/>
                <a:cs typeface="Minion Pro"/>
              </a:rPr>
              <a:t>εἰπών</a:t>
            </a:r>
            <a:r>
              <a:rPr lang="es-MX" sz="3600" dirty="0">
                <a:solidFill>
                  <a:srgbClr val="FF0000"/>
                </a:solidFill>
                <a:latin typeface="Minion Pro"/>
                <a:cs typeface="Minion Pro"/>
              </a:rPr>
              <a:t> </a:t>
            </a:r>
            <a:r>
              <a:rPr lang="es-MX" sz="3600" dirty="0">
                <a:latin typeface="Minion Pro"/>
                <a:cs typeface="Minion Pro"/>
              </a:rPr>
              <a:t>ταῦτα ἀπῆλθεν</a:t>
            </a:r>
            <a:r>
              <a:rPr lang="en-US" sz="3600" dirty="0">
                <a:latin typeface="Minion Pro"/>
                <a:cs typeface="Minion Pro"/>
              </a:rPr>
              <a:t> </a:t>
            </a:r>
          </a:p>
        </p:txBody>
      </p:sp>
      <p:sp>
        <p:nvSpPr>
          <p:cNvPr id="4" name="Rectangle 80"/>
          <p:cNvSpPr>
            <a:spLocks noChangeArrowheads="1"/>
          </p:cNvSpPr>
          <p:nvPr/>
        </p:nvSpPr>
        <p:spPr bwMode="auto">
          <a:xfrm>
            <a:off x="179512"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AAP SMN</a:t>
            </a:r>
            <a:endParaRPr lang="es-PE" sz="2400" b="1" dirty="0">
              <a:solidFill>
                <a:srgbClr val="FF0000"/>
              </a:solidFill>
              <a:latin typeface="Minion Pro"/>
              <a:cs typeface="Minion Pro"/>
            </a:endParaRPr>
          </a:p>
        </p:txBody>
      </p:sp>
      <p:sp>
        <p:nvSpPr>
          <p:cNvPr id="6" name="Text Box 4"/>
          <p:cNvSpPr txBox="1">
            <a:spLocks noChangeArrowheads="1"/>
          </p:cNvSpPr>
          <p:nvPr/>
        </p:nvSpPr>
        <p:spPr bwMode="auto">
          <a:xfrm>
            <a:off x="253113" y="1919610"/>
            <a:ext cx="86409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a:t>
            </a:r>
            <a:r>
              <a:rPr lang="es-PE" sz="3600" b="1" dirty="0">
                <a:solidFill>
                  <a:srgbClr val="FF0000"/>
                </a:solidFill>
                <a:latin typeface="Minion Pro"/>
                <a:cs typeface="Minion Pro"/>
              </a:rPr>
              <a:t>Habiendo dicho</a:t>
            </a:r>
            <a:r>
              <a:rPr lang="es-PE" sz="3600" dirty="0">
                <a:solidFill>
                  <a:srgbClr val="FF0000"/>
                </a:solidFill>
                <a:latin typeface="Minion Pro"/>
                <a:cs typeface="Minion Pro"/>
              </a:rPr>
              <a:t> </a:t>
            </a:r>
            <a:r>
              <a:rPr lang="es-PE" sz="3600" dirty="0">
                <a:latin typeface="Minion Pro"/>
                <a:cs typeface="Minion Pro"/>
              </a:rPr>
              <a:t>estas cosas, se fue.</a:t>
            </a:r>
            <a:r>
              <a:rPr lang="es-PE" sz="3600" dirty="0" smtClean="0">
                <a:latin typeface="Minion Pro"/>
                <a:cs typeface="Minion Pro"/>
              </a:rPr>
              <a:t>”</a:t>
            </a:r>
            <a:endParaRPr lang="en-US" sz="3600" dirty="0">
              <a:latin typeface="Minion Pro"/>
              <a:cs typeface="Minion Pro"/>
            </a:endParaRPr>
          </a:p>
        </p:txBody>
      </p:sp>
    </p:spTree>
    <p:extLst>
      <p:ext uri="{BB962C8B-B14F-4D97-AF65-F5344CB8AC3E}">
        <p14:creationId xmlns:p14="http://schemas.microsoft.com/office/powerpoint/2010/main" val="64631424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b="1" dirty="0">
                <a:solidFill>
                  <a:srgbClr val="FF0000"/>
                </a:solidFill>
                <a:latin typeface="Minion Pro"/>
                <a:cs typeface="Minion Pro"/>
              </a:rPr>
              <a:t>εἰπών</a:t>
            </a:r>
            <a:r>
              <a:rPr lang="es-MX" sz="3600" dirty="0">
                <a:solidFill>
                  <a:srgbClr val="FF0000"/>
                </a:solidFill>
                <a:latin typeface="Minion Pro"/>
                <a:cs typeface="Minion Pro"/>
              </a:rPr>
              <a:t> </a:t>
            </a:r>
            <a:r>
              <a:rPr lang="es-MX" sz="3600" dirty="0">
                <a:latin typeface="Minion Pro"/>
                <a:cs typeface="Minion Pro"/>
              </a:rPr>
              <a:t>ταῦτα ἀπῆλθεν</a:t>
            </a:r>
            <a:r>
              <a:rPr lang="en-US" sz="3600" dirty="0">
                <a:latin typeface="Minion Pro"/>
                <a:cs typeface="Minion Pro"/>
              </a:rPr>
              <a:t> </a:t>
            </a:r>
          </a:p>
        </p:txBody>
      </p:sp>
      <p:sp>
        <p:nvSpPr>
          <p:cNvPr id="4" name="Rectangle 80"/>
          <p:cNvSpPr>
            <a:spLocks noChangeArrowheads="1"/>
          </p:cNvSpPr>
          <p:nvPr/>
        </p:nvSpPr>
        <p:spPr bwMode="auto">
          <a:xfrm>
            <a:off x="179512"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AAP SMN</a:t>
            </a:r>
            <a:endParaRPr lang="es-PE" sz="2400" b="1" dirty="0">
              <a:solidFill>
                <a:srgbClr val="FF0000"/>
              </a:solidFill>
              <a:latin typeface="Minion Pro"/>
              <a:cs typeface="Minion Pro"/>
            </a:endParaRPr>
          </a:p>
        </p:txBody>
      </p:sp>
      <p:sp>
        <p:nvSpPr>
          <p:cNvPr id="6" name="Text Box 4"/>
          <p:cNvSpPr txBox="1">
            <a:spLocks noChangeArrowheads="1"/>
          </p:cNvSpPr>
          <p:nvPr/>
        </p:nvSpPr>
        <p:spPr bwMode="auto">
          <a:xfrm>
            <a:off x="253113" y="1919610"/>
            <a:ext cx="864096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a:t>
            </a:r>
            <a:r>
              <a:rPr lang="es-PE" sz="3600" b="1" dirty="0">
                <a:solidFill>
                  <a:srgbClr val="FF0000"/>
                </a:solidFill>
                <a:latin typeface="Minion Pro"/>
                <a:cs typeface="Minion Pro"/>
              </a:rPr>
              <a:t>Habiendo dicho</a:t>
            </a:r>
            <a:r>
              <a:rPr lang="es-PE" sz="3600" dirty="0">
                <a:solidFill>
                  <a:srgbClr val="FF0000"/>
                </a:solidFill>
                <a:latin typeface="Minion Pro"/>
                <a:cs typeface="Minion Pro"/>
              </a:rPr>
              <a:t> </a:t>
            </a:r>
            <a:r>
              <a:rPr lang="es-PE" sz="3600" dirty="0">
                <a:latin typeface="Minion Pro"/>
                <a:cs typeface="Minion Pro"/>
              </a:rPr>
              <a:t>estas cosas, se fue.”</a:t>
            </a:r>
            <a:endParaRPr lang="en-US" sz="3600" dirty="0">
              <a:latin typeface="Minion Pro"/>
              <a:cs typeface="Minion Pro"/>
            </a:endParaRPr>
          </a:p>
          <a:p>
            <a:endParaRPr lang="es-PE" dirty="0" smtClean="0">
              <a:latin typeface="Minion Pro"/>
              <a:cs typeface="Minion Pro"/>
            </a:endParaRPr>
          </a:p>
          <a:p>
            <a:r>
              <a:rPr lang="es-PE" sz="3600" dirty="0" smtClean="0">
                <a:latin typeface="Minion Pro"/>
                <a:cs typeface="Minion Pro"/>
              </a:rPr>
              <a:t>“</a:t>
            </a:r>
            <a:r>
              <a:rPr lang="es-PE" sz="3600" b="1" dirty="0">
                <a:solidFill>
                  <a:srgbClr val="FF0000"/>
                </a:solidFill>
                <a:latin typeface="Minion Pro"/>
                <a:cs typeface="Minion Pro"/>
              </a:rPr>
              <a:t>Después de decir</a:t>
            </a:r>
            <a:r>
              <a:rPr lang="es-PE" sz="3600" dirty="0">
                <a:solidFill>
                  <a:srgbClr val="FF0000"/>
                </a:solidFill>
                <a:latin typeface="Minion Pro"/>
                <a:cs typeface="Minion Pro"/>
              </a:rPr>
              <a:t> </a:t>
            </a:r>
            <a:r>
              <a:rPr lang="es-PE" sz="3600" dirty="0">
                <a:latin typeface="Minion Pro"/>
                <a:cs typeface="Minion Pro"/>
              </a:rPr>
              <a:t>estas cosas, se fue.</a:t>
            </a:r>
            <a:r>
              <a:rPr lang="es-PE" sz="3600" dirty="0" smtClean="0">
                <a:latin typeface="Minion Pro"/>
                <a:cs typeface="Minion Pro"/>
              </a:rPr>
              <a:t>”</a:t>
            </a:r>
            <a:endParaRPr lang="en-US" sz="3600" dirty="0">
              <a:latin typeface="Minion Pro"/>
              <a:cs typeface="Minion Pro"/>
            </a:endParaRPr>
          </a:p>
        </p:txBody>
      </p:sp>
    </p:spTree>
    <p:extLst>
      <p:ext uri="{BB962C8B-B14F-4D97-AF65-F5344CB8AC3E}">
        <p14:creationId xmlns:p14="http://schemas.microsoft.com/office/powerpoint/2010/main" val="64631424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b="1" dirty="0">
                <a:solidFill>
                  <a:srgbClr val="FF0000"/>
                </a:solidFill>
                <a:latin typeface="Minion Pro"/>
                <a:cs typeface="Minion Pro"/>
              </a:rPr>
              <a:t>εἰπών</a:t>
            </a:r>
            <a:r>
              <a:rPr lang="es-MX" sz="3600" dirty="0">
                <a:solidFill>
                  <a:srgbClr val="FF0000"/>
                </a:solidFill>
                <a:latin typeface="Minion Pro"/>
                <a:cs typeface="Minion Pro"/>
              </a:rPr>
              <a:t> </a:t>
            </a:r>
            <a:r>
              <a:rPr lang="es-MX" sz="3600" dirty="0">
                <a:latin typeface="Minion Pro"/>
                <a:cs typeface="Minion Pro"/>
              </a:rPr>
              <a:t>ταῦτα ἀπῆλθεν</a:t>
            </a:r>
            <a:r>
              <a:rPr lang="en-US" sz="3600" dirty="0">
                <a:latin typeface="Minion Pro"/>
                <a:cs typeface="Minion Pro"/>
              </a:rPr>
              <a:t> </a:t>
            </a:r>
          </a:p>
        </p:txBody>
      </p:sp>
      <p:sp>
        <p:nvSpPr>
          <p:cNvPr id="4" name="Rectangle 80"/>
          <p:cNvSpPr>
            <a:spLocks noChangeArrowheads="1"/>
          </p:cNvSpPr>
          <p:nvPr/>
        </p:nvSpPr>
        <p:spPr bwMode="auto">
          <a:xfrm>
            <a:off x="179512"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AAP SMN</a:t>
            </a:r>
            <a:endParaRPr lang="es-PE" sz="2400" b="1" dirty="0">
              <a:solidFill>
                <a:srgbClr val="FF0000"/>
              </a:solidFill>
              <a:latin typeface="Minion Pro"/>
              <a:cs typeface="Minion Pro"/>
            </a:endParaRPr>
          </a:p>
        </p:txBody>
      </p:sp>
      <p:sp>
        <p:nvSpPr>
          <p:cNvPr id="6" name="Text Box 4"/>
          <p:cNvSpPr txBox="1">
            <a:spLocks noChangeArrowheads="1"/>
          </p:cNvSpPr>
          <p:nvPr/>
        </p:nvSpPr>
        <p:spPr bwMode="auto">
          <a:xfrm>
            <a:off x="253113" y="1919610"/>
            <a:ext cx="864096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a:t>
            </a:r>
            <a:r>
              <a:rPr lang="es-PE" sz="3600" b="1" dirty="0">
                <a:solidFill>
                  <a:srgbClr val="FF0000"/>
                </a:solidFill>
                <a:latin typeface="Minion Pro"/>
                <a:cs typeface="Minion Pro"/>
              </a:rPr>
              <a:t>Habiendo dicho</a:t>
            </a:r>
            <a:r>
              <a:rPr lang="es-PE" sz="3600" dirty="0">
                <a:solidFill>
                  <a:srgbClr val="FF0000"/>
                </a:solidFill>
                <a:latin typeface="Minion Pro"/>
                <a:cs typeface="Minion Pro"/>
              </a:rPr>
              <a:t> </a:t>
            </a:r>
            <a:r>
              <a:rPr lang="es-PE" sz="3600" dirty="0">
                <a:latin typeface="Minion Pro"/>
                <a:cs typeface="Minion Pro"/>
              </a:rPr>
              <a:t>estas cosas, se fue.”</a:t>
            </a:r>
            <a:endParaRPr lang="en-US" sz="3600" dirty="0">
              <a:latin typeface="Minion Pro"/>
              <a:cs typeface="Minion Pro"/>
            </a:endParaRPr>
          </a:p>
          <a:p>
            <a:endParaRPr lang="es-PE" dirty="0" smtClean="0">
              <a:latin typeface="Minion Pro"/>
              <a:cs typeface="Minion Pro"/>
            </a:endParaRPr>
          </a:p>
          <a:p>
            <a:r>
              <a:rPr lang="es-PE" sz="3600" dirty="0" smtClean="0">
                <a:latin typeface="Minion Pro"/>
                <a:cs typeface="Minion Pro"/>
              </a:rPr>
              <a:t>“</a:t>
            </a:r>
            <a:r>
              <a:rPr lang="es-PE" sz="3600" b="1" dirty="0">
                <a:solidFill>
                  <a:srgbClr val="FF0000"/>
                </a:solidFill>
                <a:latin typeface="Minion Pro"/>
                <a:cs typeface="Minion Pro"/>
              </a:rPr>
              <a:t>Después de decir</a:t>
            </a:r>
            <a:r>
              <a:rPr lang="es-PE" sz="3600" dirty="0">
                <a:solidFill>
                  <a:srgbClr val="FF0000"/>
                </a:solidFill>
                <a:latin typeface="Minion Pro"/>
                <a:cs typeface="Minion Pro"/>
              </a:rPr>
              <a:t> </a:t>
            </a:r>
            <a:r>
              <a:rPr lang="es-PE" sz="3600" dirty="0">
                <a:latin typeface="Minion Pro"/>
                <a:cs typeface="Minion Pro"/>
              </a:rPr>
              <a:t>estas cosas, se fue.”</a:t>
            </a:r>
            <a:endParaRPr lang="en-US" sz="3600" dirty="0">
              <a:latin typeface="Minion Pro"/>
              <a:cs typeface="Minion Pro"/>
            </a:endParaRPr>
          </a:p>
          <a:p>
            <a:endParaRPr lang="es-PE" dirty="0" smtClean="0">
              <a:latin typeface="Minion Pro"/>
              <a:cs typeface="Minion Pro"/>
            </a:endParaRPr>
          </a:p>
          <a:p>
            <a:r>
              <a:rPr lang="es-PE" sz="3600" dirty="0" smtClean="0">
                <a:latin typeface="Minion Pro"/>
                <a:cs typeface="Minion Pro"/>
              </a:rPr>
              <a:t>“</a:t>
            </a:r>
            <a:r>
              <a:rPr lang="es-PE" sz="3600" b="1" dirty="0">
                <a:solidFill>
                  <a:srgbClr val="FF0000"/>
                </a:solidFill>
                <a:latin typeface="Minion Pro"/>
                <a:cs typeface="Minion Pro"/>
              </a:rPr>
              <a:t>Cuando había dicho</a:t>
            </a:r>
            <a:r>
              <a:rPr lang="es-PE" sz="3600" dirty="0">
                <a:solidFill>
                  <a:srgbClr val="FF0000"/>
                </a:solidFill>
                <a:latin typeface="Minion Pro"/>
                <a:cs typeface="Minion Pro"/>
              </a:rPr>
              <a:t> </a:t>
            </a:r>
            <a:r>
              <a:rPr lang="es-PE" sz="3600" dirty="0">
                <a:latin typeface="Minion Pro"/>
                <a:cs typeface="Minion Pro"/>
              </a:rPr>
              <a:t>estas cosas, se fue.”</a:t>
            </a:r>
            <a:endParaRPr lang="en-US" sz="3600" dirty="0">
              <a:latin typeface="Minion Pro"/>
              <a:cs typeface="Minion Pro"/>
            </a:endParaRPr>
          </a:p>
        </p:txBody>
      </p:sp>
    </p:spTree>
    <p:extLst>
      <p:ext uri="{BB962C8B-B14F-4D97-AF65-F5344CB8AC3E}">
        <p14:creationId xmlns:p14="http://schemas.microsoft.com/office/powerpoint/2010/main" val="64631424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b="1" dirty="0" smtClean="0">
                <a:solidFill>
                  <a:srgbClr val="FF0000"/>
                </a:solidFill>
                <a:latin typeface="Minion Pro"/>
                <a:cs typeface="Minion Pro"/>
              </a:rPr>
              <a:t>λέγων</a:t>
            </a:r>
            <a:r>
              <a:rPr lang="es-MX" sz="3600" dirty="0" smtClean="0">
                <a:solidFill>
                  <a:srgbClr val="FF0000"/>
                </a:solidFill>
                <a:latin typeface="Minion Pro"/>
                <a:cs typeface="Minion Pro"/>
              </a:rPr>
              <a:t> </a:t>
            </a:r>
            <a:r>
              <a:rPr lang="es-MX" sz="3600" dirty="0">
                <a:latin typeface="Minion Pro"/>
                <a:cs typeface="Minion Pro"/>
              </a:rPr>
              <a:t>ταῦτα ἀπῆλθεν</a:t>
            </a:r>
            <a:r>
              <a:rPr lang="en-US" sz="3600" dirty="0">
                <a:latin typeface="Minion Pro"/>
                <a:cs typeface="Minion Pro"/>
              </a:rPr>
              <a:t> </a:t>
            </a:r>
          </a:p>
        </p:txBody>
      </p:sp>
    </p:spTree>
    <p:extLst>
      <p:ext uri="{BB962C8B-B14F-4D97-AF65-F5344CB8AC3E}">
        <p14:creationId xmlns:p14="http://schemas.microsoft.com/office/powerpoint/2010/main" val="448349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b="1" dirty="0" smtClean="0">
                <a:solidFill>
                  <a:srgbClr val="FF0000"/>
                </a:solidFill>
                <a:latin typeface="Minion Pro"/>
                <a:cs typeface="Minion Pro"/>
              </a:rPr>
              <a:t>λέγων</a:t>
            </a:r>
            <a:r>
              <a:rPr lang="es-MX" sz="3600" dirty="0" smtClean="0">
                <a:solidFill>
                  <a:srgbClr val="FF0000"/>
                </a:solidFill>
                <a:latin typeface="Minion Pro"/>
                <a:cs typeface="Minion Pro"/>
              </a:rPr>
              <a:t> </a:t>
            </a:r>
            <a:r>
              <a:rPr lang="es-MX" sz="3600" dirty="0">
                <a:latin typeface="Minion Pro"/>
                <a:cs typeface="Minion Pro"/>
              </a:rPr>
              <a:t>ταῦτα ἀπῆλθεν</a:t>
            </a:r>
            <a:r>
              <a:rPr lang="en-US" sz="3600" dirty="0">
                <a:latin typeface="Minion Pro"/>
                <a:cs typeface="Minion Pro"/>
              </a:rPr>
              <a:t> </a:t>
            </a:r>
          </a:p>
        </p:txBody>
      </p:sp>
      <p:sp>
        <p:nvSpPr>
          <p:cNvPr id="4" name="Rectangle 80"/>
          <p:cNvSpPr>
            <a:spLocks noChangeArrowheads="1"/>
          </p:cNvSpPr>
          <p:nvPr/>
        </p:nvSpPr>
        <p:spPr bwMode="auto">
          <a:xfrm>
            <a:off x="179512" y="339505"/>
            <a:ext cx="1479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40391318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b="1" dirty="0" smtClean="0">
                <a:solidFill>
                  <a:srgbClr val="FF0000"/>
                </a:solidFill>
                <a:latin typeface="Minion Pro"/>
                <a:cs typeface="Minion Pro"/>
              </a:rPr>
              <a:t>λέγων</a:t>
            </a:r>
            <a:r>
              <a:rPr lang="es-MX" sz="3600" dirty="0" smtClean="0">
                <a:solidFill>
                  <a:srgbClr val="FF0000"/>
                </a:solidFill>
                <a:latin typeface="Minion Pro"/>
                <a:cs typeface="Minion Pro"/>
              </a:rPr>
              <a:t> </a:t>
            </a:r>
            <a:r>
              <a:rPr lang="es-MX" sz="3600" dirty="0">
                <a:latin typeface="Minion Pro"/>
                <a:cs typeface="Minion Pro"/>
              </a:rPr>
              <a:t>ταῦτα ἀπῆλθεν</a:t>
            </a:r>
            <a:r>
              <a:rPr lang="en-US" sz="3600" dirty="0">
                <a:latin typeface="Minion Pro"/>
                <a:cs typeface="Minion Pro"/>
              </a:rPr>
              <a:t> </a:t>
            </a:r>
          </a:p>
        </p:txBody>
      </p:sp>
      <p:sp>
        <p:nvSpPr>
          <p:cNvPr id="4" name="Rectangle 80"/>
          <p:cNvSpPr>
            <a:spLocks noChangeArrowheads="1"/>
          </p:cNvSpPr>
          <p:nvPr/>
        </p:nvSpPr>
        <p:spPr bwMode="auto">
          <a:xfrm>
            <a:off x="179512" y="339505"/>
            <a:ext cx="1479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PAP SMN</a:t>
            </a:r>
            <a:endParaRPr lang="es-PE" sz="2400" b="1" dirty="0">
              <a:solidFill>
                <a:srgbClr val="FF0000"/>
              </a:solidFill>
              <a:latin typeface="Minion Pro"/>
              <a:cs typeface="Minion Pro"/>
            </a:endParaRPr>
          </a:p>
        </p:txBody>
      </p:sp>
      <p:sp>
        <p:nvSpPr>
          <p:cNvPr id="6" name="Text Box 4"/>
          <p:cNvSpPr txBox="1">
            <a:spLocks noChangeArrowheads="1"/>
          </p:cNvSpPr>
          <p:nvPr/>
        </p:nvSpPr>
        <p:spPr bwMode="auto">
          <a:xfrm>
            <a:off x="253113" y="1919610"/>
            <a:ext cx="864096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smtClean="0">
                <a:latin typeface="Minion Pro"/>
                <a:cs typeface="Minion Pro"/>
              </a:rPr>
              <a:t>“</a:t>
            </a:r>
            <a:r>
              <a:rPr lang="es-PE" sz="3600" b="1" dirty="0" smtClean="0">
                <a:solidFill>
                  <a:srgbClr val="FF0000"/>
                </a:solidFill>
                <a:latin typeface="Minion Pro"/>
                <a:cs typeface="Minion Pro"/>
              </a:rPr>
              <a:t>Mientras decia </a:t>
            </a:r>
            <a:r>
              <a:rPr lang="es-PE" sz="3600" dirty="0" smtClean="0">
                <a:latin typeface="Minion Pro"/>
                <a:cs typeface="Minion Pro"/>
              </a:rPr>
              <a:t>estas </a:t>
            </a:r>
            <a:r>
              <a:rPr lang="es-PE" sz="3600" dirty="0">
                <a:latin typeface="Minion Pro"/>
                <a:cs typeface="Minion Pro"/>
              </a:rPr>
              <a:t>cosas, se fue.”</a:t>
            </a:r>
            <a:endParaRPr lang="en-US" sz="3600" dirty="0">
              <a:latin typeface="Minion Pro"/>
              <a:cs typeface="Minion Pro"/>
            </a:endParaRPr>
          </a:p>
          <a:p>
            <a:endParaRPr lang="es-PE" dirty="0" smtClean="0">
              <a:latin typeface="Minion Pro"/>
              <a:cs typeface="Minion Pro"/>
            </a:endParaRPr>
          </a:p>
        </p:txBody>
      </p:sp>
    </p:spTree>
    <p:extLst>
      <p:ext uri="{BB962C8B-B14F-4D97-AF65-F5344CB8AC3E}">
        <p14:creationId xmlns:p14="http://schemas.microsoft.com/office/powerpoint/2010/main" val="4039131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9" y="673409"/>
            <a:ext cx="8641655"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ES" sz="3600" dirty="0" err="1">
                <a:latin typeface="Minion Pro"/>
                <a:cs typeface="Minion Pro"/>
              </a:rPr>
              <a:t>Jn</a:t>
            </a:r>
            <a:r>
              <a:rPr lang="es-ES" sz="3600" dirty="0">
                <a:latin typeface="Minion Pro"/>
                <a:cs typeface="Minion Pro"/>
              </a:rPr>
              <a:t> 1:</a:t>
            </a:r>
            <a:r>
              <a:rPr lang="es-ES" sz="3600" dirty="0" smtClean="0">
                <a:latin typeface="Minion Pro"/>
                <a:cs typeface="Minion Pro"/>
              </a:rPr>
              <a:t>9  </a:t>
            </a:r>
            <a:r>
              <a:rPr lang="es-ES" sz="3600" b="1" dirty="0" smtClean="0">
                <a:solidFill>
                  <a:srgbClr val="FF0000"/>
                </a:solidFill>
                <a:latin typeface="Minion Pro"/>
                <a:cs typeface="Minion Pro"/>
              </a:rPr>
              <a:t> </a:t>
            </a:r>
            <a:r>
              <a:rPr lang="el-GR" sz="3600" b="1" dirty="0">
                <a:solidFill>
                  <a:srgbClr val="FF0000"/>
                </a:solidFill>
                <a:latin typeface="Minion Pro"/>
                <a:cs typeface="Minion Pro"/>
              </a:rPr>
              <a:t>Ἦν </a:t>
            </a:r>
            <a:r>
              <a:rPr lang="el-GR" sz="3600" dirty="0">
                <a:latin typeface="Minion Pro"/>
                <a:cs typeface="Minion Pro"/>
              </a:rPr>
              <a:t>τὸ φῶς τὸ ἀληθινόν, ὃ φωτίζει </a:t>
            </a:r>
            <a:endParaRPr lang="en-US" sz="3600" dirty="0" smtClean="0">
              <a:latin typeface="Minion Pro"/>
              <a:cs typeface="Minion Pro"/>
            </a:endParaRPr>
          </a:p>
          <a:p>
            <a:pPr lvl="0"/>
            <a:endParaRPr lang="en-US" sz="3600" dirty="0">
              <a:latin typeface="Minion Pro"/>
              <a:cs typeface="Minion Pro"/>
            </a:endParaRPr>
          </a:p>
          <a:p>
            <a:pPr lvl="0"/>
            <a:r>
              <a:rPr lang="el-GR" sz="3600" dirty="0" smtClean="0">
                <a:latin typeface="Minion Pro"/>
                <a:cs typeface="Minion Pro"/>
              </a:rPr>
              <a:t>πάντα </a:t>
            </a:r>
            <a:r>
              <a:rPr lang="el-GR" sz="3600" dirty="0">
                <a:latin typeface="Minion Pro"/>
                <a:cs typeface="Minion Pro"/>
              </a:rPr>
              <a:t>ἄνθρωπον, </a:t>
            </a:r>
            <a:r>
              <a:rPr lang="el-GR" sz="3600" b="1" dirty="0">
                <a:solidFill>
                  <a:srgbClr val="FF0000"/>
                </a:solidFill>
                <a:latin typeface="Minion Pro"/>
                <a:cs typeface="Minion Pro"/>
              </a:rPr>
              <a:t>ἐρχόμενον</a:t>
            </a:r>
            <a:r>
              <a:rPr lang="el-GR" sz="3600" dirty="0">
                <a:latin typeface="Minion Pro"/>
                <a:cs typeface="Minion Pro"/>
              </a:rPr>
              <a:t> εἰς τὸν κόσμον. </a:t>
            </a:r>
            <a:endParaRPr lang="en-US" sz="3600" dirty="0">
              <a:latin typeface="Minion Pro"/>
              <a:cs typeface="Minion Pro"/>
            </a:endParaRPr>
          </a:p>
        </p:txBody>
      </p:sp>
    </p:spTree>
    <p:extLst>
      <p:ext uri="{BB962C8B-B14F-4D97-AF65-F5344CB8AC3E}">
        <p14:creationId xmlns:p14="http://schemas.microsoft.com/office/powerpoint/2010/main" val="429477289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b="1" dirty="0">
                <a:solidFill>
                  <a:srgbClr val="FF0000"/>
                </a:solidFill>
                <a:latin typeface="Minion Pro"/>
                <a:cs typeface="Minion Pro"/>
              </a:rPr>
              <a:t>εἰπών</a:t>
            </a:r>
            <a:r>
              <a:rPr lang="es-MX" sz="3600" dirty="0">
                <a:solidFill>
                  <a:srgbClr val="FF0000"/>
                </a:solidFill>
                <a:latin typeface="Minion Pro"/>
                <a:cs typeface="Minion Pro"/>
              </a:rPr>
              <a:t> </a:t>
            </a:r>
            <a:r>
              <a:rPr lang="es-MX" sz="3600" dirty="0">
                <a:latin typeface="Minion Pro"/>
                <a:cs typeface="Minion Pro"/>
              </a:rPr>
              <a:t>ταῦτα ἀπέρηεται</a:t>
            </a:r>
            <a:r>
              <a:rPr lang="fr-FR" sz="3600" dirty="0">
                <a:latin typeface="Minion Pro"/>
                <a:cs typeface="Minion Pro"/>
              </a:rPr>
              <a:t>.</a:t>
            </a:r>
            <a:r>
              <a:rPr lang="en-US" sz="3600" dirty="0">
                <a:latin typeface="Minion Pro"/>
                <a:cs typeface="Minion Pro"/>
              </a:rPr>
              <a:t> </a:t>
            </a:r>
          </a:p>
        </p:txBody>
      </p:sp>
    </p:spTree>
    <p:extLst>
      <p:ext uri="{BB962C8B-B14F-4D97-AF65-F5344CB8AC3E}">
        <p14:creationId xmlns:p14="http://schemas.microsoft.com/office/powerpoint/2010/main" val="176397027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b="1" dirty="0">
                <a:solidFill>
                  <a:srgbClr val="FF0000"/>
                </a:solidFill>
                <a:latin typeface="Minion Pro"/>
                <a:cs typeface="Minion Pro"/>
              </a:rPr>
              <a:t>εἰπών</a:t>
            </a:r>
            <a:r>
              <a:rPr lang="es-MX" sz="3600" dirty="0">
                <a:solidFill>
                  <a:srgbClr val="FF0000"/>
                </a:solidFill>
                <a:latin typeface="Minion Pro"/>
                <a:cs typeface="Minion Pro"/>
              </a:rPr>
              <a:t> </a:t>
            </a:r>
            <a:r>
              <a:rPr lang="es-MX" sz="3600" dirty="0">
                <a:latin typeface="Minion Pro"/>
                <a:cs typeface="Minion Pro"/>
              </a:rPr>
              <a:t>ταῦτα ἀπέρηεται</a:t>
            </a:r>
            <a:r>
              <a:rPr lang="fr-FR" sz="3600" dirty="0">
                <a:latin typeface="Minion Pro"/>
                <a:cs typeface="Minion Pro"/>
              </a:rPr>
              <a:t>.</a:t>
            </a:r>
            <a:r>
              <a:rPr lang="en-US" sz="3600" dirty="0">
                <a:latin typeface="Minion Pro"/>
                <a:cs typeface="Minion Pro"/>
              </a:rPr>
              <a:t> </a:t>
            </a:r>
          </a:p>
        </p:txBody>
      </p:sp>
      <p:sp>
        <p:nvSpPr>
          <p:cNvPr id="4" name="Rectangle 80"/>
          <p:cNvSpPr>
            <a:spLocks noChangeArrowheads="1"/>
          </p:cNvSpPr>
          <p:nvPr/>
        </p:nvSpPr>
        <p:spPr bwMode="auto">
          <a:xfrm>
            <a:off x="179512"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A</a:t>
            </a:r>
            <a:r>
              <a:rPr lang="es-PE" sz="2400" b="1" dirty="0" smtClean="0">
                <a:solidFill>
                  <a:srgbClr val="FF0000"/>
                </a:solidFill>
                <a:latin typeface="Minion Pro"/>
                <a:cs typeface="Minion Pro"/>
              </a:rPr>
              <a:t>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139319824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b="1" dirty="0">
                <a:solidFill>
                  <a:srgbClr val="FF0000"/>
                </a:solidFill>
                <a:latin typeface="Minion Pro"/>
                <a:cs typeface="Minion Pro"/>
              </a:rPr>
              <a:t>εἰπών</a:t>
            </a:r>
            <a:r>
              <a:rPr lang="es-MX" sz="3600" dirty="0">
                <a:solidFill>
                  <a:srgbClr val="FF0000"/>
                </a:solidFill>
                <a:latin typeface="Minion Pro"/>
                <a:cs typeface="Minion Pro"/>
              </a:rPr>
              <a:t> </a:t>
            </a:r>
            <a:r>
              <a:rPr lang="es-MX" sz="3600" dirty="0">
                <a:latin typeface="Minion Pro"/>
                <a:cs typeface="Minion Pro"/>
              </a:rPr>
              <a:t>ταῦτα ἀπέρηεται</a:t>
            </a:r>
            <a:r>
              <a:rPr lang="fr-FR" sz="3600" dirty="0">
                <a:latin typeface="Minion Pro"/>
                <a:cs typeface="Minion Pro"/>
              </a:rPr>
              <a:t>.</a:t>
            </a:r>
            <a:r>
              <a:rPr lang="en-US" sz="3600" dirty="0">
                <a:latin typeface="Minion Pro"/>
                <a:cs typeface="Minion Pro"/>
              </a:rPr>
              <a:t> </a:t>
            </a:r>
          </a:p>
        </p:txBody>
      </p:sp>
      <p:sp>
        <p:nvSpPr>
          <p:cNvPr id="4" name="Rectangle 80"/>
          <p:cNvSpPr>
            <a:spLocks noChangeArrowheads="1"/>
          </p:cNvSpPr>
          <p:nvPr/>
        </p:nvSpPr>
        <p:spPr bwMode="auto">
          <a:xfrm>
            <a:off x="179512"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A</a:t>
            </a:r>
            <a:r>
              <a:rPr lang="es-PE" sz="2400" b="1" dirty="0" smtClean="0">
                <a:solidFill>
                  <a:srgbClr val="FF0000"/>
                </a:solidFill>
                <a:latin typeface="Minion Pro"/>
                <a:cs typeface="Minion Pro"/>
              </a:rPr>
              <a:t>AP SMN</a:t>
            </a:r>
            <a:endParaRPr lang="es-PE" sz="2400" b="1" dirty="0">
              <a:solidFill>
                <a:srgbClr val="FF0000"/>
              </a:solidFill>
              <a:latin typeface="Minion Pro"/>
              <a:cs typeface="Minion Pro"/>
            </a:endParaRPr>
          </a:p>
        </p:txBody>
      </p:sp>
      <p:sp>
        <p:nvSpPr>
          <p:cNvPr id="6" name="Text Box 4"/>
          <p:cNvSpPr txBox="1">
            <a:spLocks noChangeArrowheads="1"/>
          </p:cNvSpPr>
          <p:nvPr/>
        </p:nvSpPr>
        <p:spPr bwMode="auto">
          <a:xfrm>
            <a:off x="253113" y="1919610"/>
            <a:ext cx="86409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a:t>
            </a:r>
            <a:r>
              <a:rPr lang="es-PE" sz="3600" b="1" dirty="0">
                <a:solidFill>
                  <a:srgbClr val="FF0000"/>
                </a:solidFill>
                <a:latin typeface="Minion Pro"/>
                <a:cs typeface="Minion Pro"/>
              </a:rPr>
              <a:t>Habiendo dicho</a:t>
            </a:r>
            <a:r>
              <a:rPr lang="es-PE" sz="3600" dirty="0">
                <a:solidFill>
                  <a:srgbClr val="FF0000"/>
                </a:solidFill>
                <a:latin typeface="Minion Pro"/>
                <a:cs typeface="Minion Pro"/>
              </a:rPr>
              <a:t> </a:t>
            </a:r>
            <a:r>
              <a:rPr lang="es-PE" sz="3600" dirty="0">
                <a:latin typeface="Minion Pro"/>
                <a:cs typeface="Minion Pro"/>
              </a:rPr>
              <a:t>estas cosas, se va”</a:t>
            </a:r>
            <a:r>
              <a:rPr lang="es-PE" sz="3600" dirty="0" smtClean="0">
                <a:latin typeface="Minion Pro"/>
                <a:cs typeface="Minion Pro"/>
              </a:rPr>
              <a:t>.</a:t>
            </a:r>
            <a:endParaRPr lang="en-US" sz="3600" dirty="0">
              <a:latin typeface="Minion Pro"/>
              <a:cs typeface="Minion Pro"/>
            </a:endParaRPr>
          </a:p>
        </p:txBody>
      </p:sp>
    </p:spTree>
    <p:extLst>
      <p:ext uri="{BB962C8B-B14F-4D97-AF65-F5344CB8AC3E}">
        <p14:creationId xmlns:p14="http://schemas.microsoft.com/office/powerpoint/2010/main" val="139319824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35" y="673412"/>
            <a:ext cx="8641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MX" sz="3600" b="1" dirty="0">
                <a:solidFill>
                  <a:srgbClr val="FF0000"/>
                </a:solidFill>
                <a:latin typeface="Minion Pro"/>
                <a:cs typeface="Minion Pro"/>
              </a:rPr>
              <a:t>εἰπών</a:t>
            </a:r>
            <a:r>
              <a:rPr lang="es-MX" sz="3600" dirty="0">
                <a:solidFill>
                  <a:srgbClr val="FF0000"/>
                </a:solidFill>
                <a:latin typeface="Minion Pro"/>
                <a:cs typeface="Minion Pro"/>
              </a:rPr>
              <a:t> </a:t>
            </a:r>
            <a:r>
              <a:rPr lang="es-MX" sz="3600" dirty="0">
                <a:latin typeface="Minion Pro"/>
                <a:cs typeface="Minion Pro"/>
              </a:rPr>
              <a:t>ταῦτα ἀπέρηεται</a:t>
            </a:r>
            <a:r>
              <a:rPr lang="fr-FR" sz="3600" dirty="0">
                <a:latin typeface="Minion Pro"/>
                <a:cs typeface="Minion Pro"/>
              </a:rPr>
              <a:t>.</a:t>
            </a:r>
            <a:r>
              <a:rPr lang="en-US" sz="3600" dirty="0">
                <a:latin typeface="Minion Pro"/>
                <a:cs typeface="Minion Pro"/>
              </a:rPr>
              <a:t> </a:t>
            </a:r>
          </a:p>
        </p:txBody>
      </p:sp>
      <p:sp>
        <p:nvSpPr>
          <p:cNvPr id="4" name="Rectangle 80"/>
          <p:cNvSpPr>
            <a:spLocks noChangeArrowheads="1"/>
          </p:cNvSpPr>
          <p:nvPr/>
        </p:nvSpPr>
        <p:spPr bwMode="auto">
          <a:xfrm>
            <a:off x="179512"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A</a:t>
            </a:r>
            <a:r>
              <a:rPr lang="es-PE" sz="2400" b="1" dirty="0" smtClean="0">
                <a:solidFill>
                  <a:srgbClr val="FF0000"/>
                </a:solidFill>
                <a:latin typeface="Minion Pro"/>
                <a:cs typeface="Minion Pro"/>
              </a:rPr>
              <a:t>AP SMN</a:t>
            </a:r>
            <a:endParaRPr lang="es-PE" sz="2400" b="1" dirty="0">
              <a:solidFill>
                <a:srgbClr val="FF0000"/>
              </a:solidFill>
              <a:latin typeface="Minion Pro"/>
              <a:cs typeface="Minion Pro"/>
            </a:endParaRPr>
          </a:p>
        </p:txBody>
      </p:sp>
      <p:sp>
        <p:nvSpPr>
          <p:cNvPr id="6" name="Text Box 4"/>
          <p:cNvSpPr txBox="1">
            <a:spLocks noChangeArrowheads="1"/>
          </p:cNvSpPr>
          <p:nvPr/>
        </p:nvSpPr>
        <p:spPr bwMode="auto">
          <a:xfrm>
            <a:off x="253113" y="1919610"/>
            <a:ext cx="864096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a:t>
            </a:r>
            <a:r>
              <a:rPr lang="es-PE" sz="3600" b="1" dirty="0">
                <a:solidFill>
                  <a:srgbClr val="FF0000"/>
                </a:solidFill>
                <a:latin typeface="Minion Pro"/>
                <a:cs typeface="Minion Pro"/>
              </a:rPr>
              <a:t>Habiendo dicho</a:t>
            </a:r>
            <a:r>
              <a:rPr lang="es-PE" sz="3600" dirty="0">
                <a:solidFill>
                  <a:srgbClr val="FF0000"/>
                </a:solidFill>
                <a:latin typeface="Minion Pro"/>
                <a:cs typeface="Minion Pro"/>
              </a:rPr>
              <a:t> </a:t>
            </a:r>
            <a:r>
              <a:rPr lang="es-PE" sz="3600" dirty="0">
                <a:latin typeface="Minion Pro"/>
                <a:cs typeface="Minion Pro"/>
              </a:rPr>
              <a:t>estas cosas, se va”.</a:t>
            </a:r>
            <a:endParaRPr lang="en-US" sz="3600" dirty="0">
              <a:latin typeface="Minion Pro"/>
              <a:cs typeface="Minion Pro"/>
            </a:endParaRPr>
          </a:p>
          <a:p>
            <a:endParaRPr lang="es-PE" dirty="0" smtClean="0">
              <a:latin typeface="Minion Pro"/>
              <a:cs typeface="Minion Pro"/>
            </a:endParaRPr>
          </a:p>
          <a:p>
            <a:r>
              <a:rPr lang="es-PE" sz="3600" dirty="0" smtClean="0">
                <a:latin typeface="Minion Pro"/>
                <a:cs typeface="Minion Pro"/>
              </a:rPr>
              <a:t>“</a:t>
            </a:r>
            <a:r>
              <a:rPr lang="es-PE" sz="3600" b="1" dirty="0">
                <a:solidFill>
                  <a:srgbClr val="FF0000"/>
                </a:solidFill>
                <a:latin typeface="Minion Pro"/>
                <a:cs typeface="Minion Pro"/>
              </a:rPr>
              <a:t>Después de decir</a:t>
            </a:r>
            <a:r>
              <a:rPr lang="es-PE" sz="3600" dirty="0">
                <a:solidFill>
                  <a:srgbClr val="FF0000"/>
                </a:solidFill>
                <a:latin typeface="Minion Pro"/>
                <a:cs typeface="Minion Pro"/>
              </a:rPr>
              <a:t> </a:t>
            </a:r>
            <a:r>
              <a:rPr lang="es-PE" sz="3600" dirty="0">
                <a:latin typeface="Minion Pro"/>
                <a:cs typeface="Minion Pro"/>
              </a:rPr>
              <a:t>estas cosas, se va”</a:t>
            </a:r>
            <a:r>
              <a:rPr lang="es-PE" sz="3600" dirty="0" smtClean="0">
                <a:latin typeface="Minion Pro"/>
                <a:cs typeface="Minion Pro"/>
              </a:rPr>
              <a:t>.</a:t>
            </a:r>
            <a:endParaRPr lang="en-US" sz="3600" dirty="0">
              <a:latin typeface="Minion Pro"/>
              <a:cs typeface="Minion Pro"/>
            </a:endParaRPr>
          </a:p>
        </p:txBody>
      </p:sp>
    </p:spTree>
    <p:extLst>
      <p:ext uri="{BB962C8B-B14F-4D97-AF65-F5344CB8AC3E}">
        <p14:creationId xmlns:p14="http://schemas.microsoft.com/office/powerpoint/2010/main" val="139319824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1910031"/>
            <a:ext cx="7416824" cy="923330"/>
          </a:xfrm>
          <a:prstGeom prst="rect">
            <a:avLst/>
          </a:prstGeom>
        </p:spPr>
        <p:txBody>
          <a:bodyPr wrap="square">
            <a:spAutoFit/>
          </a:bodyPr>
          <a:lstStyle/>
          <a:p>
            <a:pPr algn="ctr">
              <a:spcBef>
                <a:spcPct val="50000"/>
              </a:spcBef>
              <a:defRPr/>
            </a:pPr>
            <a:r>
              <a:rPr lang="es-PE" sz="5400" b="1" cap="small" dirty="0" smtClean="0">
                <a:latin typeface="Cambria"/>
                <a:cs typeface="Cambria"/>
              </a:rPr>
              <a:t>Usos Adjetivales</a:t>
            </a:r>
            <a:endParaRPr lang="es-PE" sz="5400" b="1" cap="small" dirty="0">
              <a:latin typeface="Cambria"/>
              <a:cs typeface="Cambria"/>
            </a:endParaRPr>
          </a:p>
        </p:txBody>
      </p:sp>
    </p:spTree>
    <p:extLst>
      <p:ext uri="{BB962C8B-B14F-4D97-AF65-F5344CB8AC3E}">
        <p14:creationId xmlns:p14="http://schemas.microsoft.com/office/powerpoint/2010/main" val="248559913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521" y="673412"/>
            <a:ext cx="87129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ὁ μαθητὴς </a:t>
            </a:r>
            <a:r>
              <a:rPr lang="es-PE" sz="3600" b="1" dirty="0">
                <a:solidFill>
                  <a:srgbClr val="FF0000"/>
                </a:solidFill>
                <a:latin typeface="Minion Pro"/>
                <a:cs typeface="Minion Pro"/>
              </a:rPr>
              <a:t>ὁ</a:t>
            </a:r>
            <a:r>
              <a:rPr lang="es-PE" sz="3600" dirty="0">
                <a:solidFill>
                  <a:srgbClr val="FF0000"/>
                </a:solidFill>
                <a:latin typeface="Minion Pro"/>
                <a:cs typeface="Minion Pro"/>
              </a:rPr>
              <a:t> </a:t>
            </a:r>
            <a:r>
              <a:rPr lang="es-PE" sz="3600" b="1" dirty="0">
                <a:solidFill>
                  <a:srgbClr val="FF0000"/>
                </a:solidFill>
                <a:latin typeface="Minion Pro"/>
                <a:cs typeface="Minion Pro"/>
              </a:rPr>
              <a:t>ἀκούσας</a:t>
            </a:r>
            <a:r>
              <a:rPr lang="es-PE" sz="3600" dirty="0">
                <a:solidFill>
                  <a:srgbClr val="FF0000"/>
                </a:solidFill>
                <a:latin typeface="Minion Pro"/>
                <a:cs typeface="Minion Pro"/>
              </a:rPr>
              <a:t> </a:t>
            </a:r>
            <a:r>
              <a:rPr lang="es-PE" sz="3600" dirty="0">
                <a:latin typeface="Minion Pro"/>
                <a:cs typeface="Minion Pro"/>
              </a:rPr>
              <a:t>ταῦτα ἐν </a:t>
            </a:r>
            <a:r>
              <a:rPr lang="es-MX" sz="3600" dirty="0">
                <a:latin typeface="Minion Pro"/>
                <a:cs typeface="Minion Pro"/>
              </a:rPr>
              <a:t>τῷ ἱερῷ ἦλθεν εἰς τὸν οἶκον</a:t>
            </a:r>
            <a:r>
              <a:rPr lang="es-PE" sz="3600" dirty="0">
                <a:latin typeface="Minion Pro"/>
                <a:cs typeface="Minion Pro"/>
              </a:rPr>
              <a:t>.</a:t>
            </a:r>
            <a:r>
              <a:rPr lang="en-US" sz="3600" dirty="0">
                <a:latin typeface="Minion Pro"/>
                <a:cs typeface="Minion Pro"/>
              </a:rPr>
              <a:t> </a:t>
            </a:r>
            <a:r>
              <a:rPr lang="el-GR" sz="3600" dirty="0">
                <a:latin typeface="Minion Pro"/>
                <a:cs typeface="Minion Pro"/>
              </a:rPr>
              <a:t> </a:t>
            </a:r>
            <a:endParaRPr lang="en-US" sz="3600" dirty="0">
              <a:latin typeface="Minion Pro"/>
              <a:cs typeface="Minion Pro"/>
            </a:endParaRPr>
          </a:p>
        </p:txBody>
      </p:sp>
    </p:spTree>
    <p:extLst>
      <p:ext uri="{BB962C8B-B14F-4D97-AF65-F5344CB8AC3E}">
        <p14:creationId xmlns:p14="http://schemas.microsoft.com/office/powerpoint/2010/main" val="202935657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521" y="673412"/>
            <a:ext cx="87129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ὁ μαθητὴς </a:t>
            </a:r>
            <a:r>
              <a:rPr lang="es-PE" sz="3600" b="1" dirty="0">
                <a:solidFill>
                  <a:srgbClr val="FF0000"/>
                </a:solidFill>
                <a:latin typeface="Minion Pro"/>
                <a:cs typeface="Minion Pro"/>
              </a:rPr>
              <a:t>ὁ</a:t>
            </a:r>
            <a:r>
              <a:rPr lang="es-PE" sz="3600" dirty="0">
                <a:solidFill>
                  <a:srgbClr val="FF0000"/>
                </a:solidFill>
                <a:latin typeface="Minion Pro"/>
                <a:cs typeface="Minion Pro"/>
              </a:rPr>
              <a:t> </a:t>
            </a:r>
            <a:r>
              <a:rPr lang="es-PE" sz="3600" b="1" dirty="0">
                <a:solidFill>
                  <a:srgbClr val="FF0000"/>
                </a:solidFill>
                <a:latin typeface="Minion Pro"/>
                <a:cs typeface="Minion Pro"/>
              </a:rPr>
              <a:t>ἀκούσας</a:t>
            </a:r>
            <a:r>
              <a:rPr lang="es-PE" sz="3600" dirty="0">
                <a:solidFill>
                  <a:srgbClr val="FF0000"/>
                </a:solidFill>
                <a:latin typeface="Minion Pro"/>
                <a:cs typeface="Minion Pro"/>
              </a:rPr>
              <a:t> </a:t>
            </a:r>
            <a:r>
              <a:rPr lang="es-PE" sz="3600" dirty="0">
                <a:latin typeface="Minion Pro"/>
                <a:cs typeface="Minion Pro"/>
              </a:rPr>
              <a:t>ταῦτα ἐν </a:t>
            </a:r>
            <a:r>
              <a:rPr lang="es-MX" sz="3600" dirty="0">
                <a:latin typeface="Minion Pro"/>
                <a:cs typeface="Minion Pro"/>
              </a:rPr>
              <a:t>τῷ ἱερῷ ἦλθεν εἰς τὸν οἶκον</a:t>
            </a:r>
            <a:r>
              <a:rPr lang="es-PE" sz="3600" dirty="0">
                <a:latin typeface="Minion Pro"/>
                <a:cs typeface="Minion Pro"/>
              </a:rPr>
              <a:t>.</a:t>
            </a:r>
            <a:r>
              <a:rPr lang="en-US" sz="3600" dirty="0">
                <a:latin typeface="Minion Pro"/>
                <a:cs typeface="Minion Pro"/>
              </a:rPr>
              <a:t> </a:t>
            </a:r>
            <a:r>
              <a:rPr lang="el-GR" sz="3600" dirty="0">
                <a:latin typeface="Minion Pro"/>
                <a:cs typeface="Minion Pro"/>
              </a:rPr>
              <a:t> </a:t>
            </a:r>
            <a:endParaRPr lang="en-US" sz="3600" dirty="0">
              <a:latin typeface="Minion Pro"/>
              <a:cs typeface="Minion Pro"/>
            </a:endParaRPr>
          </a:p>
        </p:txBody>
      </p:sp>
      <p:sp>
        <p:nvSpPr>
          <p:cNvPr id="7" name="Rectangle 80"/>
          <p:cNvSpPr>
            <a:spLocks noChangeArrowheads="1"/>
          </p:cNvSpPr>
          <p:nvPr/>
        </p:nvSpPr>
        <p:spPr bwMode="auto">
          <a:xfrm>
            <a:off x="2511108"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A</a:t>
            </a:r>
            <a:r>
              <a:rPr lang="es-PE" sz="2400" b="1" dirty="0" smtClean="0">
                <a:solidFill>
                  <a:srgbClr val="FF0000"/>
                </a:solidFill>
                <a:latin typeface="Minion Pro"/>
                <a:cs typeface="Minion Pro"/>
              </a:rPr>
              <a:t>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64931293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521" y="673412"/>
            <a:ext cx="87129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ὁ μαθητὴς </a:t>
            </a:r>
            <a:r>
              <a:rPr lang="es-PE" sz="3600" b="1" dirty="0">
                <a:solidFill>
                  <a:srgbClr val="FF0000"/>
                </a:solidFill>
                <a:latin typeface="Minion Pro"/>
                <a:cs typeface="Minion Pro"/>
              </a:rPr>
              <a:t>ὁ</a:t>
            </a:r>
            <a:r>
              <a:rPr lang="es-PE" sz="3600" dirty="0">
                <a:solidFill>
                  <a:srgbClr val="FF0000"/>
                </a:solidFill>
                <a:latin typeface="Minion Pro"/>
                <a:cs typeface="Minion Pro"/>
              </a:rPr>
              <a:t> </a:t>
            </a:r>
            <a:r>
              <a:rPr lang="es-PE" sz="3600" b="1" dirty="0">
                <a:solidFill>
                  <a:srgbClr val="FF0000"/>
                </a:solidFill>
                <a:latin typeface="Minion Pro"/>
                <a:cs typeface="Minion Pro"/>
              </a:rPr>
              <a:t>ἀκούσας</a:t>
            </a:r>
            <a:r>
              <a:rPr lang="es-PE" sz="3600" dirty="0">
                <a:solidFill>
                  <a:srgbClr val="FF0000"/>
                </a:solidFill>
                <a:latin typeface="Minion Pro"/>
                <a:cs typeface="Minion Pro"/>
              </a:rPr>
              <a:t> </a:t>
            </a:r>
            <a:r>
              <a:rPr lang="es-PE" sz="3600" dirty="0">
                <a:latin typeface="Minion Pro"/>
                <a:cs typeface="Minion Pro"/>
              </a:rPr>
              <a:t>ταῦτα ἐν </a:t>
            </a:r>
            <a:r>
              <a:rPr lang="es-MX" sz="3600" dirty="0">
                <a:latin typeface="Minion Pro"/>
                <a:cs typeface="Minion Pro"/>
              </a:rPr>
              <a:t>τῷ ἱερῷ ἦλθεν εἰς τὸν οἶκον</a:t>
            </a:r>
            <a:r>
              <a:rPr lang="es-PE" sz="3600" dirty="0">
                <a:latin typeface="Minion Pro"/>
                <a:cs typeface="Minion Pro"/>
              </a:rPr>
              <a:t>.</a:t>
            </a:r>
            <a:r>
              <a:rPr lang="en-US" sz="3600" dirty="0">
                <a:latin typeface="Minion Pro"/>
                <a:cs typeface="Minion Pro"/>
              </a:rPr>
              <a:t> </a:t>
            </a:r>
            <a:r>
              <a:rPr lang="el-GR" sz="3600" dirty="0">
                <a:latin typeface="Minion Pro"/>
                <a:cs typeface="Minion Pro"/>
              </a:rPr>
              <a:t> </a:t>
            </a:r>
            <a:endParaRPr lang="en-US" sz="3600" dirty="0">
              <a:latin typeface="Minion Pro"/>
              <a:cs typeface="Minion Pro"/>
            </a:endParaRPr>
          </a:p>
        </p:txBody>
      </p:sp>
      <p:sp>
        <p:nvSpPr>
          <p:cNvPr id="6" name="Text Box 4"/>
          <p:cNvSpPr txBox="1">
            <a:spLocks noChangeArrowheads="1"/>
          </p:cNvSpPr>
          <p:nvPr/>
        </p:nvSpPr>
        <p:spPr bwMode="auto">
          <a:xfrm>
            <a:off x="253113" y="2211715"/>
            <a:ext cx="86409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“El discípulo </a:t>
            </a:r>
            <a:r>
              <a:rPr lang="es-PE" sz="3600" b="1" dirty="0">
                <a:solidFill>
                  <a:srgbClr val="FF0000"/>
                </a:solidFill>
                <a:latin typeface="Minion Pro"/>
                <a:cs typeface="Minion Pro"/>
              </a:rPr>
              <a:t>que (o quien) escuchó</a:t>
            </a:r>
            <a:r>
              <a:rPr lang="es-PE" sz="3600" dirty="0">
                <a:solidFill>
                  <a:srgbClr val="FF0000"/>
                </a:solidFill>
                <a:latin typeface="Minion Pro"/>
                <a:cs typeface="Minion Pro"/>
              </a:rPr>
              <a:t> </a:t>
            </a:r>
            <a:r>
              <a:rPr lang="es-PE" sz="3600" dirty="0">
                <a:latin typeface="Minion Pro"/>
                <a:cs typeface="Minion Pro"/>
              </a:rPr>
              <a:t>estas cosas en el templo fue a la casa”</a:t>
            </a:r>
            <a:r>
              <a:rPr lang="es-PE" sz="3600" dirty="0" smtClean="0">
                <a:latin typeface="Minion Pro"/>
                <a:cs typeface="Minion Pro"/>
              </a:rPr>
              <a:t>.</a:t>
            </a:r>
            <a:endParaRPr lang="en-US" sz="3600" dirty="0">
              <a:latin typeface="Minion Pro"/>
              <a:cs typeface="Minion Pro"/>
            </a:endParaRPr>
          </a:p>
        </p:txBody>
      </p:sp>
      <p:sp>
        <p:nvSpPr>
          <p:cNvPr id="7" name="Rectangle 80"/>
          <p:cNvSpPr>
            <a:spLocks noChangeArrowheads="1"/>
          </p:cNvSpPr>
          <p:nvPr/>
        </p:nvSpPr>
        <p:spPr bwMode="auto">
          <a:xfrm>
            <a:off x="2511108"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A</a:t>
            </a:r>
            <a:r>
              <a:rPr lang="es-PE" sz="2400" b="1" dirty="0" smtClean="0">
                <a:solidFill>
                  <a:srgbClr val="FF0000"/>
                </a:solidFill>
                <a:latin typeface="Minion Pro"/>
                <a:cs typeface="Minion Pro"/>
              </a:rPr>
              <a:t>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64931293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521" y="673412"/>
            <a:ext cx="87129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ὁ μαθητὴς </a:t>
            </a:r>
            <a:r>
              <a:rPr lang="es-PE" sz="3600" b="1" dirty="0">
                <a:solidFill>
                  <a:srgbClr val="FF0000"/>
                </a:solidFill>
                <a:latin typeface="Minion Pro"/>
                <a:cs typeface="Minion Pro"/>
              </a:rPr>
              <a:t>ὁ</a:t>
            </a:r>
            <a:r>
              <a:rPr lang="es-PE" sz="3600" dirty="0">
                <a:solidFill>
                  <a:srgbClr val="FF0000"/>
                </a:solidFill>
                <a:latin typeface="Minion Pro"/>
                <a:cs typeface="Minion Pro"/>
              </a:rPr>
              <a:t> </a:t>
            </a:r>
            <a:r>
              <a:rPr lang="es-PE" sz="3600" b="1" dirty="0">
                <a:solidFill>
                  <a:srgbClr val="FF0000"/>
                </a:solidFill>
                <a:latin typeface="Minion Pro"/>
                <a:cs typeface="Minion Pro"/>
              </a:rPr>
              <a:t>ἀκούσας</a:t>
            </a:r>
            <a:r>
              <a:rPr lang="es-PE" sz="3600" dirty="0">
                <a:solidFill>
                  <a:srgbClr val="FF0000"/>
                </a:solidFill>
                <a:latin typeface="Minion Pro"/>
                <a:cs typeface="Minion Pro"/>
              </a:rPr>
              <a:t> </a:t>
            </a:r>
            <a:r>
              <a:rPr lang="es-PE" sz="3600" dirty="0">
                <a:latin typeface="Minion Pro"/>
                <a:cs typeface="Minion Pro"/>
              </a:rPr>
              <a:t>ταῦτα ἐν </a:t>
            </a:r>
            <a:r>
              <a:rPr lang="es-MX" sz="3600" dirty="0">
                <a:latin typeface="Minion Pro"/>
                <a:cs typeface="Minion Pro"/>
              </a:rPr>
              <a:t>τῷ ἱερῷ ἦλθεν εἰς τὸν οἶκον</a:t>
            </a:r>
            <a:r>
              <a:rPr lang="es-PE" sz="3600" dirty="0">
                <a:latin typeface="Minion Pro"/>
                <a:cs typeface="Minion Pro"/>
              </a:rPr>
              <a:t>.</a:t>
            </a:r>
            <a:r>
              <a:rPr lang="en-US" sz="3600" dirty="0">
                <a:latin typeface="Minion Pro"/>
                <a:cs typeface="Minion Pro"/>
              </a:rPr>
              <a:t> </a:t>
            </a:r>
            <a:r>
              <a:rPr lang="el-GR" sz="3600" dirty="0">
                <a:latin typeface="Minion Pro"/>
                <a:cs typeface="Minion Pro"/>
              </a:rPr>
              <a:t> </a:t>
            </a:r>
            <a:endParaRPr lang="en-US" sz="3600" dirty="0">
              <a:latin typeface="Minion Pro"/>
              <a:cs typeface="Minion Pro"/>
            </a:endParaRPr>
          </a:p>
        </p:txBody>
      </p:sp>
      <p:sp>
        <p:nvSpPr>
          <p:cNvPr id="6" name="Text Box 4"/>
          <p:cNvSpPr txBox="1">
            <a:spLocks noChangeArrowheads="1"/>
          </p:cNvSpPr>
          <p:nvPr/>
        </p:nvSpPr>
        <p:spPr bwMode="auto">
          <a:xfrm>
            <a:off x="253113" y="2211715"/>
            <a:ext cx="864096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“El discípulo </a:t>
            </a:r>
            <a:r>
              <a:rPr lang="es-PE" sz="3600" b="1" dirty="0">
                <a:solidFill>
                  <a:srgbClr val="FF0000"/>
                </a:solidFill>
                <a:latin typeface="Minion Pro"/>
                <a:cs typeface="Minion Pro"/>
              </a:rPr>
              <a:t>que (o quien) escuchó</a:t>
            </a:r>
            <a:r>
              <a:rPr lang="es-PE" sz="3600" dirty="0">
                <a:solidFill>
                  <a:srgbClr val="FF0000"/>
                </a:solidFill>
                <a:latin typeface="Minion Pro"/>
                <a:cs typeface="Minion Pro"/>
              </a:rPr>
              <a:t> </a:t>
            </a:r>
            <a:r>
              <a:rPr lang="es-PE" sz="3600" dirty="0">
                <a:latin typeface="Minion Pro"/>
                <a:cs typeface="Minion Pro"/>
              </a:rPr>
              <a:t>estas cosas en el templo fue a la casa”.</a:t>
            </a:r>
            <a:endParaRPr lang="en-US" sz="3600" dirty="0">
              <a:latin typeface="Minion Pro"/>
              <a:cs typeface="Minion Pro"/>
            </a:endParaRPr>
          </a:p>
          <a:p>
            <a:endParaRPr lang="es-PE" dirty="0" smtClean="0">
              <a:latin typeface="Minion Pro"/>
              <a:cs typeface="Minion Pro"/>
            </a:endParaRPr>
          </a:p>
          <a:p>
            <a:r>
              <a:rPr lang="es-PE" sz="3600" dirty="0" smtClean="0">
                <a:latin typeface="Minion Pro"/>
                <a:cs typeface="Minion Pro"/>
              </a:rPr>
              <a:t>“</a:t>
            </a:r>
            <a:r>
              <a:rPr lang="es-PE" sz="3600" dirty="0">
                <a:latin typeface="Minion Pro"/>
                <a:cs typeface="Minion Pro"/>
              </a:rPr>
              <a:t>El discípulo que </a:t>
            </a:r>
            <a:r>
              <a:rPr lang="es-PE" sz="3600" b="1" dirty="0">
                <a:solidFill>
                  <a:srgbClr val="FF0000"/>
                </a:solidFill>
                <a:latin typeface="Minion Pro"/>
                <a:cs typeface="Minion Pro"/>
              </a:rPr>
              <a:t>había escuchado</a:t>
            </a:r>
            <a:r>
              <a:rPr lang="es-PE" sz="3600" dirty="0">
                <a:solidFill>
                  <a:srgbClr val="FF0000"/>
                </a:solidFill>
                <a:latin typeface="Minion Pro"/>
                <a:cs typeface="Minion Pro"/>
              </a:rPr>
              <a:t> </a:t>
            </a:r>
            <a:r>
              <a:rPr lang="es-PE" sz="3600" dirty="0">
                <a:latin typeface="Minion Pro"/>
                <a:cs typeface="Minion Pro"/>
              </a:rPr>
              <a:t>estas cosas en el templo fue a la casa.”</a:t>
            </a:r>
            <a:endParaRPr lang="en-US" sz="3600" dirty="0">
              <a:latin typeface="Minion Pro"/>
              <a:cs typeface="Minion Pro"/>
            </a:endParaRPr>
          </a:p>
        </p:txBody>
      </p:sp>
      <p:sp>
        <p:nvSpPr>
          <p:cNvPr id="7" name="Rectangle 80"/>
          <p:cNvSpPr>
            <a:spLocks noChangeArrowheads="1"/>
          </p:cNvSpPr>
          <p:nvPr/>
        </p:nvSpPr>
        <p:spPr bwMode="auto">
          <a:xfrm>
            <a:off x="2511108"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A</a:t>
            </a:r>
            <a:r>
              <a:rPr lang="es-PE" sz="2400" b="1" dirty="0" smtClean="0">
                <a:solidFill>
                  <a:srgbClr val="FF0000"/>
                </a:solidFill>
                <a:latin typeface="Minion Pro"/>
                <a:cs typeface="Minion Pro"/>
              </a:rPr>
              <a:t>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64931293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521" y="673412"/>
            <a:ext cx="87129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ὁ μαθητὴς </a:t>
            </a:r>
            <a:r>
              <a:rPr lang="es-PE" sz="3600" b="1" dirty="0">
                <a:solidFill>
                  <a:srgbClr val="FF0000"/>
                </a:solidFill>
                <a:latin typeface="Minion Pro"/>
                <a:cs typeface="Minion Pro"/>
              </a:rPr>
              <a:t>ἀκούσας</a:t>
            </a:r>
            <a:r>
              <a:rPr lang="es-PE" sz="3600" dirty="0">
                <a:solidFill>
                  <a:srgbClr val="FF0000"/>
                </a:solidFill>
                <a:latin typeface="Minion Pro"/>
                <a:cs typeface="Minion Pro"/>
              </a:rPr>
              <a:t> </a:t>
            </a:r>
            <a:r>
              <a:rPr lang="es-PE" sz="3600" dirty="0">
                <a:latin typeface="Minion Pro"/>
                <a:cs typeface="Minion Pro"/>
              </a:rPr>
              <a:t>ταῦτα </a:t>
            </a:r>
            <a:r>
              <a:rPr lang="es-MX" sz="3600" dirty="0">
                <a:latin typeface="Minion Pro"/>
                <a:cs typeface="Minion Pro"/>
              </a:rPr>
              <a:t>ἦλθεν εἰς τὸν οἶκον</a:t>
            </a:r>
            <a:r>
              <a:rPr lang="en-US" sz="3600" dirty="0">
                <a:latin typeface="Minion Pro"/>
                <a:cs typeface="Minion Pro"/>
              </a:rPr>
              <a:t> </a:t>
            </a:r>
            <a:r>
              <a:rPr lang="el-GR" sz="3600" dirty="0">
                <a:latin typeface="Minion Pro"/>
                <a:cs typeface="Minion Pro"/>
              </a:rPr>
              <a:t> </a:t>
            </a:r>
            <a:endParaRPr lang="en-US" sz="3600" dirty="0">
              <a:latin typeface="Minion Pro"/>
              <a:cs typeface="Minion Pro"/>
            </a:endParaRPr>
          </a:p>
        </p:txBody>
      </p:sp>
    </p:spTree>
    <p:extLst>
      <p:ext uri="{BB962C8B-B14F-4D97-AF65-F5344CB8AC3E}">
        <p14:creationId xmlns:p14="http://schemas.microsoft.com/office/powerpoint/2010/main" val="30568733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9" y="673409"/>
            <a:ext cx="8641655"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ES" sz="3600" dirty="0" err="1">
                <a:latin typeface="Minion Pro"/>
                <a:cs typeface="Minion Pro"/>
              </a:rPr>
              <a:t>Jn</a:t>
            </a:r>
            <a:r>
              <a:rPr lang="es-ES" sz="3600" dirty="0">
                <a:latin typeface="Minion Pro"/>
                <a:cs typeface="Minion Pro"/>
              </a:rPr>
              <a:t> 1:</a:t>
            </a:r>
            <a:r>
              <a:rPr lang="es-ES" sz="3600" dirty="0" smtClean="0">
                <a:latin typeface="Minion Pro"/>
                <a:cs typeface="Minion Pro"/>
              </a:rPr>
              <a:t>9  </a:t>
            </a:r>
            <a:r>
              <a:rPr lang="es-ES" sz="3600" b="1" dirty="0" smtClean="0">
                <a:solidFill>
                  <a:srgbClr val="FF0000"/>
                </a:solidFill>
                <a:latin typeface="Minion Pro"/>
                <a:cs typeface="Minion Pro"/>
              </a:rPr>
              <a:t> </a:t>
            </a:r>
            <a:r>
              <a:rPr lang="el-GR" sz="3600" b="1" dirty="0">
                <a:solidFill>
                  <a:srgbClr val="FF0000"/>
                </a:solidFill>
                <a:latin typeface="Minion Pro"/>
                <a:cs typeface="Minion Pro"/>
              </a:rPr>
              <a:t>Ἦν </a:t>
            </a:r>
            <a:r>
              <a:rPr lang="el-GR" sz="3600" dirty="0">
                <a:latin typeface="Minion Pro"/>
                <a:cs typeface="Minion Pro"/>
              </a:rPr>
              <a:t>τὸ φῶς τὸ ἀληθινόν, ὃ φωτίζει </a:t>
            </a:r>
            <a:endParaRPr lang="en-US" sz="3600" dirty="0" smtClean="0">
              <a:latin typeface="Minion Pro"/>
              <a:cs typeface="Minion Pro"/>
            </a:endParaRPr>
          </a:p>
          <a:p>
            <a:pPr lvl="0"/>
            <a:endParaRPr lang="en-US" sz="3600" dirty="0">
              <a:latin typeface="Minion Pro"/>
              <a:cs typeface="Minion Pro"/>
            </a:endParaRPr>
          </a:p>
          <a:p>
            <a:pPr lvl="0"/>
            <a:r>
              <a:rPr lang="el-GR" sz="3600" dirty="0" smtClean="0">
                <a:latin typeface="Minion Pro"/>
                <a:cs typeface="Minion Pro"/>
              </a:rPr>
              <a:t>πάντα </a:t>
            </a:r>
            <a:r>
              <a:rPr lang="el-GR" sz="3600" dirty="0">
                <a:latin typeface="Minion Pro"/>
                <a:cs typeface="Minion Pro"/>
              </a:rPr>
              <a:t>ἄνθρωπον, </a:t>
            </a:r>
            <a:r>
              <a:rPr lang="el-GR" sz="3600" b="1" dirty="0">
                <a:solidFill>
                  <a:srgbClr val="FF0000"/>
                </a:solidFill>
                <a:latin typeface="Minion Pro"/>
                <a:cs typeface="Minion Pro"/>
              </a:rPr>
              <a:t>ἐρχόμενον</a:t>
            </a:r>
            <a:r>
              <a:rPr lang="el-GR" sz="3600" dirty="0">
                <a:latin typeface="Minion Pro"/>
                <a:cs typeface="Minion Pro"/>
              </a:rPr>
              <a:t> εἰς τὸν κόσμον. </a:t>
            </a:r>
            <a:endParaRPr lang="en-US" sz="3600" dirty="0">
              <a:latin typeface="Minion Pro"/>
              <a:cs typeface="Minion Pro"/>
            </a:endParaRPr>
          </a:p>
        </p:txBody>
      </p:sp>
      <p:sp>
        <p:nvSpPr>
          <p:cNvPr id="4" name="Rectangle 80"/>
          <p:cNvSpPr>
            <a:spLocks noChangeArrowheads="1"/>
          </p:cNvSpPr>
          <p:nvPr/>
        </p:nvSpPr>
        <p:spPr bwMode="auto">
          <a:xfrm>
            <a:off x="1407497" y="309885"/>
            <a:ext cx="999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3S</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238761903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521" y="673412"/>
            <a:ext cx="87129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ὁ μαθητὴς </a:t>
            </a:r>
            <a:r>
              <a:rPr lang="es-PE" sz="3600" b="1" dirty="0">
                <a:solidFill>
                  <a:srgbClr val="FF0000"/>
                </a:solidFill>
                <a:latin typeface="Minion Pro"/>
                <a:cs typeface="Minion Pro"/>
              </a:rPr>
              <a:t>ἀκούσας</a:t>
            </a:r>
            <a:r>
              <a:rPr lang="es-PE" sz="3600" dirty="0">
                <a:solidFill>
                  <a:srgbClr val="FF0000"/>
                </a:solidFill>
                <a:latin typeface="Minion Pro"/>
                <a:cs typeface="Minion Pro"/>
              </a:rPr>
              <a:t> </a:t>
            </a:r>
            <a:r>
              <a:rPr lang="es-PE" sz="3600" dirty="0">
                <a:latin typeface="Minion Pro"/>
                <a:cs typeface="Minion Pro"/>
              </a:rPr>
              <a:t>ταῦτα </a:t>
            </a:r>
            <a:r>
              <a:rPr lang="es-MX" sz="3600" dirty="0">
                <a:latin typeface="Minion Pro"/>
                <a:cs typeface="Minion Pro"/>
              </a:rPr>
              <a:t>ἦλθεν εἰς τὸν οἶκον</a:t>
            </a:r>
            <a:r>
              <a:rPr lang="en-US" sz="3600" dirty="0">
                <a:latin typeface="Minion Pro"/>
                <a:cs typeface="Minion Pro"/>
              </a:rPr>
              <a:t> </a:t>
            </a:r>
            <a:r>
              <a:rPr lang="el-GR" sz="3600" dirty="0">
                <a:latin typeface="Minion Pro"/>
                <a:cs typeface="Minion Pro"/>
              </a:rPr>
              <a:t> </a:t>
            </a:r>
            <a:endParaRPr lang="en-US" sz="3600" dirty="0">
              <a:latin typeface="Minion Pro"/>
              <a:cs typeface="Minion Pro"/>
            </a:endParaRPr>
          </a:p>
        </p:txBody>
      </p:sp>
      <p:sp>
        <p:nvSpPr>
          <p:cNvPr id="7" name="Rectangle 80"/>
          <p:cNvSpPr>
            <a:spLocks noChangeArrowheads="1"/>
          </p:cNvSpPr>
          <p:nvPr/>
        </p:nvSpPr>
        <p:spPr bwMode="auto">
          <a:xfrm>
            <a:off x="2223076"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A</a:t>
            </a:r>
            <a:r>
              <a:rPr lang="es-PE" sz="2400" b="1" dirty="0" smtClean="0">
                <a:solidFill>
                  <a:srgbClr val="FF0000"/>
                </a:solidFill>
                <a:latin typeface="Minion Pro"/>
                <a:cs typeface="Minion Pro"/>
              </a:rPr>
              <a:t>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603831678"/>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521" y="673412"/>
            <a:ext cx="87129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ὁ μαθητὴς </a:t>
            </a:r>
            <a:r>
              <a:rPr lang="es-PE" sz="3600" b="1" dirty="0">
                <a:solidFill>
                  <a:srgbClr val="FF0000"/>
                </a:solidFill>
                <a:latin typeface="Minion Pro"/>
                <a:cs typeface="Minion Pro"/>
              </a:rPr>
              <a:t>ἀκούσας</a:t>
            </a:r>
            <a:r>
              <a:rPr lang="es-PE" sz="3600" dirty="0">
                <a:solidFill>
                  <a:srgbClr val="FF0000"/>
                </a:solidFill>
                <a:latin typeface="Minion Pro"/>
                <a:cs typeface="Minion Pro"/>
              </a:rPr>
              <a:t> </a:t>
            </a:r>
            <a:r>
              <a:rPr lang="es-PE" sz="3600" dirty="0">
                <a:latin typeface="Minion Pro"/>
                <a:cs typeface="Minion Pro"/>
              </a:rPr>
              <a:t>ταῦτα </a:t>
            </a:r>
            <a:r>
              <a:rPr lang="es-MX" sz="3600" dirty="0">
                <a:latin typeface="Minion Pro"/>
                <a:cs typeface="Minion Pro"/>
              </a:rPr>
              <a:t>ἦλθεν εἰς τὸν οἶκον</a:t>
            </a:r>
            <a:r>
              <a:rPr lang="en-US" sz="3600" dirty="0">
                <a:latin typeface="Minion Pro"/>
                <a:cs typeface="Minion Pro"/>
              </a:rPr>
              <a:t> </a:t>
            </a:r>
            <a:r>
              <a:rPr lang="el-GR" sz="3600" dirty="0">
                <a:latin typeface="Minion Pro"/>
                <a:cs typeface="Minion Pro"/>
              </a:rPr>
              <a:t> </a:t>
            </a:r>
            <a:endParaRPr lang="en-US" sz="3600" dirty="0">
              <a:latin typeface="Minion Pro"/>
              <a:cs typeface="Minion Pro"/>
            </a:endParaRPr>
          </a:p>
        </p:txBody>
      </p:sp>
      <p:sp>
        <p:nvSpPr>
          <p:cNvPr id="6" name="Text Box 4"/>
          <p:cNvSpPr txBox="1">
            <a:spLocks noChangeArrowheads="1"/>
          </p:cNvSpPr>
          <p:nvPr/>
        </p:nvSpPr>
        <p:spPr bwMode="auto">
          <a:xfrm>
            <a:off x="253113" y="2211713"/>
            <a:ext cx="86409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“El discípulo, </a:t>
            </a:r>
            <a:r>
              <a:rPr lang="es-PE" sz="3600" b="1" dirty="0">
                <a:solidFill>
                  <a:srgbClr val="FF0000"/>
                </a:solidFill>
                <a:latin typeface="Minion Pro"/>
                <a:cs typeface="Minion Pro"/>
              </a:rPr>
              <a:t>después de escuchar/habiendo escuchado</a:t>
            </a:r>
            <a:r>
              <a:rPr lang="es-PE" sz="3600" dirty="0">
                <a:solidFill>
                  <a:srgbClr val="FF0000"/>
                </a:solidFill>
                <a:latin typeface="Minion Pro"/>
                <a:cs typeface="Minion Pro"/>
              </a:rPr>
              <a:t> </a:t>
            </a:r>
            <a:r>
              <a:rPr lang="es-PE" sz="3600" dirty="0">
                <a:latin typeface="Minion Pro"/>
                <a:cs typeface="Minion Pro"/>
              </a:rPr>
              <a:t>estas cosas, fue a la casa”.</a:t>
            </a:r>
            <a:r>
              <a:rPr lang="en-US" sz="3600" dirty="0">
                <a:latin typeface="Minion Pro"/>
                <a:cs typeface="Minion Pro"/>
              </a:rPr>
              <a:t> </a:t>
            </a:r>
          </a:p>
        </p:txBody>
      </p:sp>
      <p:sp>
        <p:nvSpPr>
          <p:cNvPr id="7" name="Rectangle 80"/>
          <p:cNvSpPr>
            <a:spLocks noChangeArrowheads="1"/>
          </p:cNvSpPr>
          <p:nvPr/>
        </p:nvSpPr>
        <p:spPr bwMode="auto">
          <a:xfrm>
            <a:off x="2223076"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A</a:t>
            </a:r>
            <a:r>
              <a:rPr lang="es-PE" sz="2400" b="1" dirty="0" smtClean="0">
                <a:solidFill>
                  <a:srgbClr val="FF0000"/>
                </a:solidFill>
                <a:latin typeface="Minion Pro"/>
                <a:cs typeface="Minion Pro"/>
              </a:rPr>
              <a:t>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60383167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521" y="673412"/>
            <a:ext cx="87129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b="1" dirty="0">
                <a:solidFill>
                  <a:srgbClr val="FF0000"/>
                </a:solidFill>
                <a:latin typeface="Minion Pro"/>
                <a:cs typeface="Minion Pro"/>
              </a:rPr>
              <a:t>ὁ</a:t>
            </a:r>
            <a:r>
              <a:rPr lang="es-PE" sz="3600" dirty="0">
                <a:solidFill>
                  <a:srgbClr val="FF0000"/>
                </a:solidFill>
                <a:latin typeface="Minion Pro"/>
                <a:cs typeface="Minion Pro"/>
              </a:rPr>
              <a:t> </a:t>
            </a:r>
            <a:r>
              <a:rPr lang="es-PE" sz="3600" b="1" dirty="0">
                <a:solidFill>
                  <a:srgbClr val="FF0000"/>
                </a:solidFill>
                <a:latin typeface="Minion Pro"/>
                <a:cs typeface="Minion Pro"/>
              </a:rPr>
              <a:t>ἀκούσας</a:t>
            </a:r>
            <a:r>
              <a:rPr lang="es-PE" sz="3600" dirty="0">
                <a:solidFill>
                  <a:srgbClr val="FF0000"/>
                </a:solidFill>
                <a:latin typeface="Minion Pro"/>
                <a:cs typeface="Minion Pro"/>
              </a:rPr>
              <a:t> </a:t>
            </a:r>
            <a:r>
              <a:rPr lang="es-PE" sz="3600" dirty="0">
                <a:latin typeface="Minion Pro"/>
                <a:cs typeface="Minion Pro"/>
              </a:rPr>
              <a:t>ταῦτα </a:t>
            </a:r>
            <a:r>
              <a:rPr lang="es-MX" sz="3600" dirty="0">
                <a:latin typeface="Minion Pro"/>
                <a:cs typeface="Minion Pro"/>
              </a:rPr>
              <a:t>ἀπῆλθεν</a:t>
            </a:r>
            <a:r>
              <a:rPr lang="en-US" sz="3600" dirty="0">
                <a:latin typeface="Minion Pro"/>
                <a:cs typeface="Minion Pro"/>
              </a:rPr>
              <a:t> </a:t>
            </a:r>
            <a:r>
              <a:rPr lang="el-GR" sz="3600" dirty="0">
                <a:latin typeface="Minion Pro"/>
                <a:cs typeface="Minion Pro"/>
              </a:rPr>
              <a:t> </a:t>
            </a:r>
            <a:endParaRPr lang="en-US" sz="3600" dirty="0">
              <a:latin typeface="Minion Pro"/>
              <a:cs typeface="Minion Pro"/>
            </a:endParaRPr>
          </a:p>
        </p:txBody>
      </p:sp>
    </p:spTree>
    <p:extLst>
      <p:ext uri="{BB962C8B-B14F-4D97-AF65-F5344CB8AC3E}">
        <p14:creationId xmlns:p14="http://schemas.microsoft.com/office/powerpoint/2010/main" val="367582142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521" y="673412"/>
            <a:ext cx="87129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b="1" dirty="0">
                <a:solidFill>
                  <a:srgbClr val="FF0000"/>
                </a:solidFill>
                <a:latin typeface="Minion Pro"/>
                <a:cs typeface="Minion Pro"/>
              </a:rPr>
              <a:t>ὁ</a:t>
            </a:r>
            <a:r>
              <a:rPr lang="es-PE" sz="3600" dirty="0">
                <a:solidFill>
                  <a:srgbClr val="FF0000"/>
                </a:solidFill>
                <a:latin typeface="Minion Pro"/>
                <a:cs typeface="Minion Pro"/>
              </a:rPr>
              <a:t> </a:t>
            </a:r>
            <a:r>
              <a:rPr lang="es-PE" sz="3600" b="1" dirty="0">
                <a:solidFill>
                  <a:srgbClr val="FF0000"/>
                </a:solidFill>
                <a:latin typeface="Minion Pro"/>
                <a:cs typeface="Minion Pro"/>
              </a:rPr>
              <a:t>ἀκούσας</a:t>
            </a:r>
            <a:r>
              <a:rPr lang="es-PE" sz="3600" dirty="0">
                <a:solidFill>
                  <a:srgbClr val="FF0000"/>
                </a:solidFill>
                <a:latin typeface="Minion Pro"/>
                <a:cs typeface="Minion Pro"/>
              </a:rPr>
              <a:t> </a:t>
            </a:r>
            <a:r>
              <a:rPr lang="es-PE" sz="3600" dirty="0">
                <a:latin typeface="Minion Pro"/>
                <a:cs typeface="Minion Pro"/>
              </a:rPr>
              <a:t>ταῦτα </a:t>
            </a:r>
            <a:r>
              <a:rPr lang="es-MX" sz="3600" dirty="0">
                <a:latin typeface="Minion Pro"/>
                <a:cs typeface="Minion Pro"/>
              </a:rPr>
              <a:t>ἀπῆλθεν</a:t>
            </a:r>
            <a:r>
              <a:rPr lang="en-US" sz="3600" dirty="0">
                <a:latin typeface="Minion Pro"/>
                <a:cs typeface="Minion Pro"/>
              </a:rPr>
              <a:t> </a:t>
            </a:r>
            <a:r>
              <a:rPr lang="el-GR" sz="3600" dirty="0">
                <a:latin typeface="Minion Pro"/>
                <a:cs typeface="Minion Pro"/>
              </a:rPr>
              <a:t> </a:t>
            </a:r>
            <a:endParaRPr lang="en-US" sz="3600" dirty="0">
              <a:latin typeface="Minion Pro"/>
              <a:cs typeface="Minion Pro"/>
            </a:endParaRPr>
          </a:p>
        </p:txBody>
      </p:sp>
      <p:sp>
        <p:nvSpPr>
          <p:cNvPr id="7" name="Rectangle 80"/>
          <p:cNvSpPr>
            <a:spLocks noChangeArrowheads="1"/>
          </p:cNvSpPr>
          <p:nvPr/>
        </p:nvSpPr>
        <p:spPr bwMode="auto">
          <a:xfrm>
            <a:off x="494884"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A</a:t>
            </a:r>
            <a:r>
              <a:rPr lang="es-PE" sz="2400" b="1" dirty="0" smtClean="0">
                <a:solidFill>
                  <a:srgbClr val="FF0000"/>
                </a:solidFill>
                <a:latin typeface="Minion Pro"/>
                <a:cs typeface="Minion Pro"/>
              </a:rPr>
              <a:t>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307021198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521" y="673412"/>
            <a:ext cx="87129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b="1" dirty="0">
                <a:solidFill>
                  <a:srgbClr val="FF0000"/>
                </a:solidFill>
                <a:latin typeface="Minion Pro"/>
                <a:cs typeface="Minion Pro"/>
              </a:rPr>
              <a:t>ὁ</a:t>
            </a:r>
            <a:r>
              <a:rPr lang="es-PE" sz="3600" dirty="0">
                <a:solidFill>
                  <a:srgbClr val="FF0000"/>
                </a:solidFill>
                <a:latin typeface="Minion Pro"/>
                <a:cs typeface="Minion Pro"/>
              </a:rPr>
              <a:t> </a:t>
            </a:r>
            <a:r>
              <a:rPr lang="es-PE" sz="3600" b="1" dirty="0">
                <a:solidFill>
                  <a:srgbClr val="FF0000"/>
                </a:solidFill>
                <a:latin typeface="Minion Pro"/>
                <a:cs typeface="Minion Pro"/>
              </a:rPr>
              <a:t>ἀκούσας</a:t>
            </a:r>
            <a:r>
              <a:rPr lang="es-PE" sz="3600" dirty="0">
                <a:solidFill>
                  <a:srgbClr val="FF0000"/>
                </a:solidFill>
                <a:latin typeface="Minion Pro"/>
                <a:cs typeface="Minion Pro"/>
              </a:rPr>
              <a:t> </a:t>
            </a:r>
            <a:r>
              <a:rPr lang="es-PE" sz="3600" dirty="0">
                <a:latin typeface="Minion Pro"/>
                <a:cs typeface="Minion Pro"/>
              </a:rPr>
              <a:t>ταῦτα </a:t>
            </a:r>
            <a:r>
              <a:rPr lang="es-MX" sz="3600" dirty="0">
                <a:latin typeface="Minion Pro"/>
                <a:cs typeface="Minion Pro"/>
              </a:rPr>
              <a:t>ἀπῆλθεν</a:t>
            </a:r>
            <a:r>
              <a:rPr lang="en-US" sz="3600" dirty="0">
                <a:latin typeface="Minion Pro"/>
                <a:cs typeface="Minion Pro"/>
              </a:rPr>
              <a:t> </a:t>
            </a:r>
            <a:r>
              <a:rPr lang="el-GR" sz="3600" dirty="0">
                <a:latin typeface="Minion Pro"/>
                <a:cs typeface="Minion Pro"/>
              </a:rPr>
              <a:t> </a:t>
            </a:r>
            <a:endParaRPr lang="en-US" sz="3600" dirty="0">
              <a:latin typeface="Minion Pro"/>
              <a:cs typeface="Minion Pro"/>
            </a:endParaRPr>
          </a:p>
        </p:txBody>
      </p:sp>
      <p:sp>
        <p:nvSpPr>
          <p:cNvPr id="6" name="Text Box 4"/>
          <p:cNvSpPr txBox="1">
            <a:spLocks noChangeArrowheads="1"/>
          </p:cNvSpPr>
          <p:nvPr/>
        </p:nvSpPr>
        <p:spPr bwMode="auto">
          <a:xfrm>
            <a:off x="253113" y="2211713"/>
            <a:ext cx="86409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a:latin typeface="Minion Pro"/>
                <a:cs typeface="Minion Pro"/>
              </a:rPr>
              <a:t>“</a:t>
            </a:r>
            <a:r>
              <a:rPr lang="es-PE" sz="3600" b="1" dirty="0">
                <a:solidFill>
                  <a:srgbClr val="FF0000"/>
                </a:solidFill>
                <a:latin typeface="Minion Pro"/>
                <a:cs typeface="Minion Pro"/>
              </a:rPr>
              <a:t>El que escuchó/había escuchado</a:t>
            </a:r>
            <a:r>
              <a:rPr lang="es-PE" sz="3600" dirty="0">
                <a:solidFill>
                  <a:srgbClr val="FF0000"/>
                </a:solidFill>
                <a:latin typeface="Minion Pro"/>
                <a:cs typeface="Minion Pro"/>
              </a:rPr>
              <a:t> </a:t>
            </a:r>
            <a:r>
              <a:rPr lang="es-PE" sz="3600" dirty="0">
                <a:latin typeface="Minion Pro"/>
                <a:cs typeface="Minion Pro"/>
              </a:rPr>
              <a:t>estas cosas se fue”.</a:t>
            </a:r>
            <a:endParaRPr lang="en-US" sz="3600" dirty="0">
              <a:latin typeface="Minion Pro"/>
              <a:cs typeface="Minion Pro"/>
            </a:endParaRPr>
          </a:p>
        </p:txBody>
      </p:sp>
      <p:sp>
        <p:nvSpPr>
          <p:cNvPr id="7" name="Rectangle 80"/>
          <p:cNvSpPr>
            <a:spLocks noChangeArrowheads="1"/>
          </p:cNvSpPr>
          <p:nvPr/>
        </p:nvSpPr>
        <p:spPr bwMode="auto">
          <a:xfrm>
            <a:off x="494884"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A</a:t>
            </a:r>
            <a:r>
              <a:rPr lang="es-PE" sz="2400" b="1" dirty="0" smtClean="0">
                <a:solidFill>
                  <a:srgbClr val="FF0000"/>
                </a:solidFill>
                <a:latin typeface="Minion Pro"/>
                <a:cs typeface="Minion Pro"/>
              </a:rPr>
              <a:t>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307021198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521" y="673412"/>
            <a:ext cx="87129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b="1" dirty="0" smtClean="0">
                <a:solidFill>
                  <a:srgbClr val="FF0000"/>
                </a:solidFill>
                <a:latin typeface="Minion Pro"/>
                <a:cs typeface="Minion Pro"/>
              </a:rPr>
              <a:t>ἀκούσας</a:t>
            </a:r>
            <a:r>
              <a:rPr lang="es-PE" sz="3600" dirty="0" smtClean="0">
                <a:solidFill>
                  <a:srgbClr val="FF0000"/>
                </a:solidFill>
                <a:latin typeface="Minion Pro"/>
                <a:cs typeface="Minion Pro"/>
              </a:rPr>
              <a:t> </a:t>
            </a:r>
            <a:r>
              <a:rPr lang="es-PE" sz="3600" dirty="0">
                <a:latin typeface="Minion Pro"/>
                <a:cs typeface="Minion Pro"/>
              </a:rPr>
              <a:t>ταῦτα </a:t>
            </a:r>
            <a:r>
              <a:rPr lang="es-MX" sz="3600" dirty="0">
                <a:latin typeface="Minion Pro"/>
                <a:cs typeface="Minion Pro"/>
              </a:rPr>
              <a:t>ἀπῆλθεν</a:t>
            </a:r>
            <a:r>
              <a:rPr lang="en-US" sz="3600" dirty="0">
                <a:latin typeface="Minion Pro"/>
                <a:cs typeface="Minion Pro"/>
              </a:rPr>
              <a:t> </a:t>
            </a:r>
            <a:r>
              <a:rPr lang="el-GR" sz="3600" dirty="0">
                <a:latin typeface="Minion Pro"/>
                <a:cs typeface="Minion Pro"/>
              </a:rPr>
              <a:t> </a:t>
            </a:r>
            <a:endParaRPr lang="en-US" sz="3600" dirty="0">
              <a:latin typeface="Minion Pro"/>
              <a:cs typeface="Minion Pro"/>
            </a:endParaRPr>
          </a:p>
        </p:txBody>
      </p:sp>
    </p:spTree>
    <p:extLst>
      <p:ext uri="{BB962C8B-B14F-4D97-AF65-F5344CB8AC3E}">
        <p14:creationId xmlns:p14="http://schemas.microsoft.com/office/powerpoint/2010/main" val="2110192425"/>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521" y="673412"/>
            <a:ext cx="87129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b="1" dirty="0" smtClean="0">
                <a:solidFill>
                  <a:srgbClr val="FF0000"/>
                </a:solidFill>
                <a:latin typeface="Minion Pro"/>
                <a:cs typeface="Minion Pro"/>
              </a:rPr>
              <a:t>ἀκούσας</a:t>
            </a:r>
            <a:r>
              <a:rPr lang="es-PE" sz="3600" dirty="0" smtClean="0">
                <a:solidFill>
                  <a:srgbClr val="FF0000"/>
                </a:solidFill>
                <a:latin typeface="Minion Pro"/>
                <a:cs typeface="Minion Pro"/>
              </a:rPr>
              <a:t> </a:t>
            </a:r>
            <a:r>
              <a:rPr lang="es-PE" sz="3600" dirty="0">
                <a:latin typeface="Minion Pro"/>
                <a:cs typeface="Minion Pro"/>
              </a:rPr>
              <a:t>ταῦτα </a:t>
            </a:r>
            <a:r>
              <a:rPr lang="es-MX" sz="3600" dirty="0">
                <a:latin typeface="Minion Pro"/>
                <a:cs typeface="Minion Pro"/>
              </a:rPr>
              <a:t>ἀπῆλθεν</a:t>
            </a:r>
            <a:r>
              <a:rPr lang="en-US" sz="3600" dirty="0">
                <a:latin typeface="Minion Pro"/>
                <a:cs typeface="Minion Pro"/>
              </a:rPr>
              <a:t> </a:t>
            </a:r>
            <a:r>
              <a:rPr lang="el-GR" sz="3600" dirty="0">
                <a:latin typeface="Minion Pro"/>
                <a:cs typeface="Minion Pro"/>
              </a:rPr>
              <a:t> </a:t>
            </a:r>
            <a:endParaRPr lang="en-US" sz="3600" dirty="0">
              <a:latin typeface="Minion Pro"/>
              <a:cs typeface="Minion Pro"/>
            </a:endParaRPr>
          </a:p>
        </p:txBody>
      </p:sp>
      <p:sp>
        <p:nvSpPr>
          <p:cNvPr id="7" name="Rectangle 80"/>
          <p:cNvSpPr>
            <a:spLocks noChangeArrowheads="1"/>
          </p:cNvSpPr>
          <p:nvPr/>
        </p:nvSpPr>
        <p:spPr bwMode="auto">
          <a:xfrm>
            <a:off x="494884"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A</a:t>
            </a:r>
            <a:r>
              <a:rPr lang="es-PE" sz="2400" b="1" dirty="0" smtClean="0">
                <a:solidFill>
                  <a:srgbClr val="FF0000"/>
                </a:solidFill>
                <a:latin typeface="Minion Pro"/>
                <a:cs typeface="Minion Pro"/>
              </a:rPr>
              <a:t>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919750062"/>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521" y="673412"/>
            <a:ext cx="87129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b="1" dirty="0" smtClean="0">
                <a:solidFill>
                  <a:srgbClr val="FF0000"/>
                </a:solidFill>
                <a:latin typeface="Minion Pro"/>
                <a:cs typeface="Minion Pro"/>
              </a:rPr>
              <a:t>ἀκούσας</a:t>
            </a:r>
            <a:r>
              <a:rPr lang="es-PE" sz="3600" dirty="0" smtClean="0">
                <a:solidFill>
                  <a:srgbClr val="FF0000"/>
                </a:solidFill>
                <a:latin typeface="Minion Pro"/>
                <a:cs typeface="Minion Pro"/>
              </a:rPr>
              <a:t> </a:t>
            </a:r>
            <a:r>
              <a:rPr lang="es-PE" sz="3600" dirty="0">
                <a:latin typeface="Minion Pro"/>
                <a:cs typeface="Minion Pro"/>
              </a:rPr>
              <a:t>ταῦτα </a:t>
            </a:r>
            <a:r>
              <a:rPr lang="es-MX" sz="3600" dirty="0">
                <a:latin typeface="Minion Pro"/>
                <a:cs typeface="Minion Pro"/>
              </a:rPr>
              <a:t>ἀπῆλθεν</a:t>
            </a:r>
            <a:r>
              <a:rPr lang="en-US" sz="3600" dirty="0">
                <a:latin typeface="Minion Pro"/>
                <a:cs typeface="Minion Pro"/>
              </a:rPr>
              <a:t> </a:t>
            </a:r>
            <a:r>
              <a:rPr lang="el-GR" sz="3600" dirty="0">
                <a:latin typeface="Minion Pro"/>
                <a:cs typeface="Minion Pro"/>
              </a:rPr>
              <a:t> </a:t>
            </a:r>
            <a:endParaRPr lang="en-US" sz="3600" dirty="0">
              <a:latin typeface="Minion Pro"/>
              <a:cs typeface="Minion Pro"/>
            </a:endParaRPr>
          </a:p>
        </p:txBody>
      </p:sp>
      <p:sp>
        <p:nvSpPr>
          <p:cNvPr id="6" name="Text Box 4"/>
          <p:cNvSpPr txBox="1">
            <a:spLocks noChangeArrowheads="1"/>
          </p:cNvSpPr>
          <p:nvPr/>
        </p:nvSpPr>
        <p:spPr bwMode="auto">
          <a:xfrm>
            <a:off x="253113" y="2211710"/>
            <a:ext cx="86409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smtClean="0">
                <a:latin typeface="Minion Pro"/>
                <a:cs typeface="Minion Pro"/>
              </a:rPr>
              <a:t>“</a:t>
            </a:r>
            <a:r>
              <a:rPr lang="es-PE" sz="3600" b="1" dirty="0" smtClean="0">
                <a:solidFill>
                  <a:srgbClr val="FF0000"/>
                </a:solidFill>
                <a:latin typeface="Minion Pro"/>
                <a:cs typeface="Minion Pro"/>
              </a:rPr>
              <a:t>Habiendo escuchado </a:t>
            </a:r>
            <a:r>
              <a:rPr lang="es-PE" sz="3600" dirty="0">
                <a:latin typeface="Minion Pro"/>
                <a:cs typeface="Minion Pro"/>
              </a:rPr>
              <a:t>estas cosas se fue”</a:t>
            </a:r>
            <a:r>
              <a:rPr lang="es-PE" sz="3600" dirty="0" smtClean="0">
                <a:latin typeface="Minion Pro"/>
                <a:cs typeface="Minion Pro"/>
              </a:rPr>
              <a:t>.</a:t>
            </a:r>
          </a:p>
        </p:txBody>
      </p:sp>
      <p:sp>
        <p:nvSpPr>
          <p:cNvPr id="7" name="Rectangle 80"/>
          <p:cNvSpPr>
            <a:spLocks noChangeArrowheads="1"/>
          </p:cNvSpPr>
          <p:nvPr/>
        </p:nvSpPr>
        <p:spPr bwMode="auto">
          <a:xfrm>
            <a:off x="494884"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A</a:t>
            </a:r>
            <a:r>
              <a:rPr lang="es-PE" sz="2400" b="1" dirty="0" smtClean="0">
                <a:solidFill>
                  <a:srgbClr val="FF0000"/>
                </a:solidFill>
                <a:latin typeface="Minion Pro"/>
                <a:cs typeface="Minion Pro"/>
              </a:rPr>
              <a:t>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91975006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521" y="673412"/>
            <a:ext cx="87129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b="1" dirty="0" smtClean="0">
                <a:solidFill>
                  <a:srgbClr val="FF0000"/>
                </a:solidFill>
                <a:latin typeface="Minion Pro"/>
                <a:cs typeface="Minion Pro"/>
              </a:rPr>
              <a:t>ἀκούσας</a:t>
            </a:r>
            <a:r>
              <a:rPr lang="es-PE" sz="3600" dirty="0" smtClean="0">
                <a:solidFill>
                  <a:srgbClr val="FF0000"/>
                </a:solidFill>
                <a:latin typeface="Minion Pro"/>
                <a:cs typeface="Minion Pro"/>
              </a:rPr>
              <a:t> </a:t>
            </a:r>
            <a:r>
              <a:rPr lang="es-PE" sz="3600" dirty="0">
                <a:latin typeface="Minion Pro"/>
                <a:cs typeface="Minion Pro"/>
              </a:rPr>
              <a:t>ταῦτα </a:t>
            </a:r>
            <a:r>
              <a:rPr lang="es-MX" sz="3600" dirty="0">
                <a:latin typeface="Minion Pro"/>
                <a:cs typeface="Minion Pro"/>
              </a:rPr>
              <a:t>ἀπῆλθεν</a:t>
            </a:r>
            <a:r>
              <a:rPr lang="en-US" sz="3600" dirty="0">
                <a:latin typeface="Minion Pro"/>
                <a:cs typeface="Minion Pro"/>
              </a:rPr>
              <a:t> </a:t>
            </a:r>
            <a:r>
              <a:rPr lang="el-GR" sz="3600" dirty="0">
                <a:latin typeface="Minion Pro"/>
                <a:cs typeface="Minion Pro"/>
              </a:rPr>
              <a:t> </a:t>
            </a:r>
            <a:endParaRPr lang="en-US" sz="3600" dirty="0">
              <a:latin typeface="Minion Pro"/>
              <a:cs typeface="Minion Pro"/>
            </a:endParaRPr>
          </a:p>
        </p:txBody>
      </p:sp>
      <p:sp>
        <p:nvSpPr>
          <p:cNvPr id="6" name="Text Box 4"/>
          <p:cNvSpPr txBox="1">
            <a:spLocks noChangeArrowheads="1"/>
          </p:cNvSpPr>
          <p:nvPr/>
        </p:nvSpPr>
        <p:spPr bwMode="auto">
          <a:xfrm>
            <a:off x="253113" y="2211710"/>
            <a:ext cx="864096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PE" sz="3600" dirty="0" smtClean="0">
                <a:latin typeface="Minion Pro"/>
                <a:cs typeface="Minion Pro"/>
              </a:rPr>
              <a:t>“</a:t>
            </a:r>
            <a:r>
              <a:rPr lang="es-PE" sz="3600" b="1" dirty="0" smtClean="0">
                <a:solidFill>
                  <a:srgbClr val="FF0000"/>
                </a:solidFill>
                <a:latin typeface="Minion Pro"/>
                <a:cs typeface="Minion Pro"/>
              </a:rPr>
              <a:t>Habiendo escuchado </a:t>
            </a:r>
            <a:r>
              <a:rPr lang="es-PE" sz="3600" dirty="0">
                <a:latin typeface="Minion Pro"/>
                <a:cs typeface="Minion Pro"/>
              </a:rPr>
              <a:t>estas cosas se fue”</a:t>
            </a:r>
            <a:r>
              <a:rPr lang="es-PE" sz="3600" dirty="0" smtClean="0">
                <a:latin typeface="Minion Pro"/>
                <a:cs typeface="Minion Pro"/>
              </a:rPr>
              <a:t>.</a:t>
            </a:r>
          </a:p>
          <a:p>
            <a:endParaRPr lang="es-PE" dirty="0" smtClean="0">
              <a:latin typeface="Minion Pro"/>
              <a:cs typeface="Minion Pro"/>
            </a:endParaRPr>
          </a:p>
          <a:p>
            <a:r>
              <a:rPr lang="es-PE" sz="3600" dirty="0" smtClean="0">
                <a:latin typeface="Minion Pro"/>
                <a:cs typeface="Minion Pro"/>
              </a:rPr>
              <a:t>“</a:t>
            </a:r>
            <a:r>
              <a:rPr lang="es-PE" sz="3600" b="1" dirty="0" smtClean="0">
                <a:solidFill>
                  <a:srgbClr val="FF0000"/>
                </a:solidFill>
                <a:latin typeface="Minion Pro"/>
                <a:cs typeface="Minion Pro"/>
              </a:rPr>
              <a:t>Despues de escuchar </a:t>
            </a:r>
            <a:r>
              <a:rPr lang="es-PE" sz="3600" dirty="0" smtClean="0">
                <a:latin typeface="Minion Pro"/>
                <a:cs typeface="Minion Pro"/>
              </a:rPr>
              <a:t>estas cosas se fue”.</a:t>
            </a:r>
            <a:endParaRPr lang="en-US" sz="3600" dirty="0">
              <a:latin typeface="Minion Pro"/>
              <a:cs typeface="Minion Pro"/>
            </a:endParaRPr>
          </a:p>
        </p:txBody>
      </p:sp>
      <p:sp>
        <p:nvSpPr>
          <p:cNvPr id="7" name="Rectangle 80"/>
          <p:cNvSpPr>
            <a:spLocks noChangeArrowheads="1"/>
          </p:cNvSpPr>
          <p:nvPr/>
        </p:nvSpPr>
        <p:spPr bwMode="auto">
          <a:xfrm>
            <a:off x="494884" y="339505"/>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a:solidFill>
                  <a:srgbClr val="FF0000"/>
                </a:solidFill>
                <a:latin typeface="Minion Pro"/>
                <a:cs typeface="Minion Pro"/>
              </a:rPr>
              <a:t>A</a:t>
            </a:r>
            <a:r>
              <a:rPr lang="es-PE" sz="2400" b="1" dirty="0" smtClean="0">
                <a:solidFill>
                  <a:srgbClr val="FF0000"/>
                </a:solidFill>
                <a:latin typeface="Minion Pro"/>
                <a:cs typeface="Minion Pro"/>
              </a:rPr>
              <a:t>AP SMN</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91975006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1910031"/>
            <a:ext cx="7416824" cy="923330"/>
          </a:xfrm>
          <a:prstGeom prst="rect">
            <a:avLst/>
          </a:prstGeom>
        </p:spPr>
        <p:txBody>
          <a:bodyPr wrap="square">
            <a:spAutoFit/>
          </a:bodyPr>
          <a:lstStyle/>
          <a:p>
            <a:pPr algn="ctr">
              <a:spcBef>
                <a:spcPct val="50000"/>
              </a:spcBef>
              <a:defRPr/>
            </a:pPr>
            <a:r>
              <a:rPr lang="es-PE" sz="5400" b="1" cap="small" dirty="0" smtClean="0">
                <a:latin typeface="Cambria"/>
                <a:cs typeface="Cambria"/>
              </a:rPr>
              <a:t>Ejemplos Bíblicos</a:t>
            </a:r>
            <a:endParaRPr lang="es-PE" sz="5400" b="1" cap="small" dirty="0">
              <a:latin typeface="Cambria"/>
              <a:cs typeface="Cambria"/>
            </a:endParaRPr>
          </a:p>
        </p:txBody>
      </p:sp>
    </p:spTree>
    <p:extLst>
      <p:ext uri="{BB962C8B-B14F-4D97-AF65-F5344CB8AC3E}">
        <p14:creationId xmlns:p14="http://schemas.microsoft.com/office/powerpoint/2010/main" val="39843308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9" y="673409"/>
            <a:ext cx="8641655"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r>
              <a:rPr lang="es-ES" sz="3600" dirty="0" err="1">
                <a:latin typeface="Minion Pro"/>
                <a:cs typeface="Minion Pro"/>
              </a:rPr>
              <a:t>Jn</a:t>
            </a:r>
            <a:r>
              <a:rPr lang="es-ES" sz="3600" dirty="0">
                <a:latin typeface="Minion Pro"/>
                <a:cs typeface="Minion Pro"/>
              </a:rPr>
              <a:t> 1:</a:t>
            </a:r>
            <a:r>
              <a:rPr lang="es-ES" sz="3600" dirty="0" smtClean="0">
                <a:latin typeface="Minion Pro"/>
                <a:cs typeface="Minion Pro"/>
              </a:rPr>
              <a:t>9  </a:t>
            </a:r>
            <a:r>
              <a:rPr lang="es-ES" sz="3600" b="1" dirty="0" smtClean="0">
                <a:solidFill>
                  <a:srgbClr val="FF0000"/>
                </a:solidFill>
                <a:latin typeface="Minion Pro"/>
                <a:cs typeface="Minion Pro"/>
              </a:rPr>
              <a:t> </a:t>
            </a:r>
            <a:r>
              <a:rPr lang="el-GR" sz="3600" b="1" dirty="0">
                <a:solidFill>
                  <a:srgbClr val="FF0000"/>
                </a:solidFill>
                <a:latin typeface="Minion Pro"/>
                <a:cs typeface="Minion Pro"/>
              </a:rPr>
              <a:t>Ἦν </a:t>
            </a:r>
            <a:r>
              <a:rPr lang="el-GR" sz="3600" dirty="0">
                <a:latin typeface="Minion Pro"/>
                <a:cs typeface="Minion Pro"/>
              </a:rPr>
              <a:t>τὸ φῶς τὸ ἀληθινόν, ὃ φωτίζει </a:t>
            </a:r>
            <a:endParaRPr lang="en-US" sz="3600" dirty="0" smtClean="0">
              <a:latin typeface="Minion Pro"/>
              <a:cs typeface="Minion Pro"/>
            </a:endParaRPr>
          </a:p>
          <a:p>
            <a:pPr lvl="0"/>
            <a:endParaRPr lang="en-US" sz="3600" dirty="0">
              <a:latin typeface="Minion Pro"/>
              <a:cs typeface="Minion Pro"/>
            </a:endParaRPr>
          </a:p>
          <a:p>
            <a:pPr lvl="0"/>
            <a:r>
              <a:rPr lang="el-GR" sz="3600" dirty="0" smtClean="0">
                <a:latin typeface="Minion Pro"/>
                <a:cs typeface="Minion Pro"/>
              </a:rPr>
              <a:t>πάντα </a:t>
            </a:r>
            <a:r>
              <a:rPr lang="el-GR" sz="3600" dirty="0">
                <a:latin typeface="Minion Pro"/>
                <a:cs typeface="Minion Pro"/>
              </a:rPr>
              <a:t>ἄνθρωπον, </a:t>
            </a:r>
            <a:r>
              <a:rPr lang="el-GR" sz="3600" b="1" dirty="0">
                <a:solidFill>
                  <a:srgbClr val="FF0000"/>
                </a:solidFill>
                <a:latin typeface="Minion Pro"/>
                <a:cs typeface="Minion Pro"/>
              </a:rPr>
              <a:t>ἐρχόμενον</a:t>
            </a:r>
            <a:r>
              <a:rPr lang="el-GR" sz="3600" dirty="0">
                <a:latin typeface="Minion Pro"/>
                <a:cs typeface="Minion Pro"/>
              </a:rPr>
              <a:t> εἰς τὸν κόσμον. </a:t>
            </a:r>
            <a:endParaRPr lang="en-US" sz="3600" dirty="0">
              <a:latin typeface="Minion Pro"/>
              <a:cs typeface="Minion Pro"/>
            </a:endParaRPr>
          </a:p>
        </p:txBody>
      </p:sp>
      <p:sp>
        <p:nvSpPr>
          <p:cNvPr id="4" name="Rectangle 80"/>
          <p:cNvSpPr>
            <a:spLocks noChangeArrowheads="1"/>
          </p:cNvSpPr>
          <p:nvPr/>
        </p:nvSpPr>
        <p:spPr bwMode="auto">
          <a:xfrm>
            <a:off x="1407497" y="309885"/>
            <a:ext cx="999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IAI 3S</a:t>
            </a:r>
            <a:endParaRPr lang="es-PE" sz="2400" b="1" dirty="0">
              <a:solidFill>
                <a:srgbClr val="FF0000"/>
              </a:solidFill>
              <a:latin typeface="Minion Pro"/>
              <a:cs typeface="Minion Pro"/>
            </a:endParaRPr>
          </a:p>
        </p:txBody>
      </p:sp>
      <p:sp>
        <p:nvSpPr>
          <p:cNvPr id="5" name="Rectangle 80"/>
          <p:cNvSpPr>
            <a:spLocks noChangeArrowheads="1"/>
          </p:cNvSpPr>
          <p:nvPr/>
        </p:nvSpPr>
        <p:spPr bwMode="auto">
          <a:xfrm>
            <a:off x="3779912" y="1491630"/>
            <a:ext cx="17017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2400" b="1" dirty="0" smtClean="0">
                <a:solidFill>
                  <a:srgbClr val="FF0000"/>
                </a:solidFill>
                <a:latin typeface="Minion Pro"/>
                <a:cs typeface="Minion Pro"/>
              </a:rPr>
              <a:t>P</a:t>
            </a:r>
            <a:r>
              <a:rPr lang="es-PE" sz="2400" b="1" baseline="30000" dirty="0" smtClean="0">
                <a:solidFill>
                  <a:srgbClr val="FF0000"/>
                </a:solidFill>
                <a:latin typeface="Minion Pro"/>
                <a:cs typeface="Minion Pro"/>
              </a:rPr>
              <a:t>M</a:t>
            </a:r>
            <a:r>
              <a:rPr lang="es-PE" sz="2400" b="1" dirty="0" smtClean="0">
                <a:solidFill>
                  <a:srgbClr val="FF0000"/>
                </a:solidFill>
                <a:latin typeface="Minion Pro"/>
                <a:cs typeface="Minion Pro"/>
              </a:rPr>
              <a:t>/</a:t>
            </a:r>
            <a:r>
              <a:rPr lang="es-PE" sz="2400" b="1" baseline="-25000" dirty="0" smtClean="0">
                <a:solidFill>
                  <a:srgbClr val="FF0000"/>
                </a:solidFill>
                <a:latin typeface="Minion Pro"/>
                <a:cs typeface="Minion Pro"/>
              </a:rPr>
              <a:t>D</a:t>
            </a:r>
            <a:r>
              <a:rPr lang="es-PE" sz="2400" b="1" dirty="0" smtClean="0">
                <a:solidFill>
                  <a:srgbClr val="FF0000"/>
                </a:solidFill>
                <a:latin typeface="Minion Pro"/>
                <a:cs typeface="Minion Pro"/>
              </a:rPr>
              <a:t>P SMA</a:t>
            </a:r>
            <a:endParaRPr lang="es-PE" sz="2400" b="1" dirty="0">
              <a:solidFill>
                <a:srgbClr val="FF0000"/>
              </a:solidFill>
              <a:latin typeface="Minion Pro"/>
              <a:cs typeface="Minion Pro"/>
            </a:endParaRPr>
          </a:p>
        </p:txBody>
      </p:sp>
    </p:spTree>
    <p:extLst>
      <p:ext uri="{BB962C8B-B14F-4D97-AF65-F5344CB8AC3E}">
        <p14:creationId xmlns:p14="http://schemas.microsoft.com/office/powerpoint/2010/main" val="238761903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5" name="Rectangle 75"/>
          <p:cNvSpPr>
            <a:spLocks noChangeArrowheads="1"/>
          </p:cNvSpPr>
          <p:nvPr/>
        </p:nvSpPr>
        <p:spPr bwMode="auto">
          <a:xfrm>
            <a:off x="250830" y="126380"/>
            <a:ext cx="86582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3200" dirty="0">
                <a:latin typeface="Minion Pro"/>
                <a:cs typeface="Minion Pro"/>
              </a:rPr>
              <a:t>Mat. 21:39 </a:t>
            </a:r>
            <a:r>
              <a:rPr lang="en-US" sz="3200" dirty="0" err="1">
                <a:latin typeface="Minion Pro"/>
                <a:cs typeface="Minion Pro"/>
              </a:rPr>
              <a:t>κ</a:t>
            </a:r>
            <a:r>
              <a:rPr lang="en-US" sz="3200" dirty="0">
                <a:latin typeface="Minion Pro"/>
                <a:cs typeface="Minion Pro"/>
              </a:rPr>
              <a:t>α</a:t>
            </a:r>
            <a:r>
              <a:rPr lang="en-US" sz="3200" dirty="0" err="1">
                <a:latin typeface="Minion Pro"/>
                <a:cs typeface="Minion Pro"/>
              </a:rPr>
              <a:t>ὶ</a:t>
            </a:r>
            <a:r>
              <a:rPr lang="en-US" sz="3200" dirty="0">
                <a:latin typeface="Minion Pro"/>
                <a:cs typeface="Minion Pro"/>
              </a:rPr>
              <a:t> </a:t>
            </a:r>
            <a:r>
              <a:rPr lang="en-US" sz="3200" dirty="0" err="1">
                <a:solidFill>
                  <a:srgbClr val="000000"/>
                </a:solidFill>
                <a:latin typeface="Minion Pro"/>
                <a:cs typeface="Minion Pro"/>
              </a:rPr>
              <a:t>λ</a:t>
            </a:r>
            <a:r>
              <a:rPr lang="en-US" sz="3200" dirty="0">
                <a:solidFill>
                  <a:srgbClr val="000000"/>
                </a:solidFill>
                <a:latin typeface="Minion Pro"/>
                <a:cs typeface="Minion Pro"/>
              </a:rPr>
              <a:t>αβ</a:t>
            </a:r>
            <a:r>
              <a:rPr lang="en-US" sz="3200" dirty="0" err="1">
                <a:solidFill>
                  <a:srgbClr val="000000"/>
                </a:solidFill>
                <a:latin typeface="Minion Pro"/>
                <a:cs typeface="Minion Pro"/>
              </a:rPr>
              <a:t>όντες</a:t>
            </a:r>
            <a:r>
              <a:rPr lang="en-US" sz="3200" dirty="0">
                <a:solidFill>
                  <a:srgbClr val="000000"/>
                </a:solidFill>
                <a:latin typeface="Minion Pro"/>
                <a:cs typeface="Minion Pro"/>
              </a:rPr>
              <a:t> </a:t>
            </a:r>
            <a:r>
              <a:rPr lang="en-US" sz="3200" dirty="0">
                <a:latin typeface="Minion Pro"/>
                <a:cs typeface="Minion Pro"/>
              </a:rPr>
              <a:t>α</a:t>
            </a:r>
            <a:r>
              <a:rPr lang="en-US" sz="3200" dirty="0" err="1">
                <a:latin typeface="Minion Pro"/>
                <a:cs typeface="Minion Pro"/>
              </a:rPr>
              <a:t>ὐτὸν</a:t>
            </a:r>
            <a:r>
              <a:rPr lang="en-US" sz="3200" dirty="0">
                <a:latin typeface="Minion Pro"/>
                <a:cs typeface="Minion Pro"/>
              </a:rPr>
              <a:t> </a:t>
            </a:r>
            <a:r>
              <a:rPr lang="en-US" sz="3200" dirty="0" err="1">
                <a:latin typeface="Minion Pro"/>
                <a:cs typeface="Minion Pro"/>
              </a:rPr>
              <a:t>ἐξέ</a:t>
            </a:r>
            <a:r>
              <a:rPr lang="en-US" sz="3200" dirty="0">
                <a:latin typeface="Minion Pro"/>
                <a:cs typeface="Minion Pro"/>
              </a:rPr>
              <a:t>βα</a:t>
            </a:r>
            <a:r>
              <a:rPr lang="en-US" sz="3200" dirty="0" err="1">
                <a:latin typeface="Minion Pro"/>
                <a:cs typeface="Minion Pro"/>
              </a:rPr>
              <a:t>λον</a:t>
            </a:r>
            <a:r>
              <a:rPr lang="en-US" sz="3200" dirty="0">
                <a:latin typeface="Minion Pro"/>
                <a:cs typeface="Minion Pro"/>
              </a:rPr>
              <a:t> </a:t>
            </a:r>
            <a:r>
              <a:rPr lang="en-US" sz="3200" dirty="0" err="1">
                <a:latin typeface="Minion Pro"/>
                <a:cs typeface="Minion Pro"/>
              </a:rPr>
              <a:t>ἔξω</a:t>
            </a:r>
            <a:r>
              <a:rPr lang="en-US" sz="3200" dirty="0">
                <a:latin typeface="Minion Pro"/>
                <a:cs typeface="Minion Pro"/>
              </a:rPr>
              <a:t> </a:t>
            </a:r>
            <a:r>
              <a:rPr lang="en-US" sz="3200" dirty="0" err="1">
                <a:latin typeface="Minion Pro"/>
                <a:cs typeface="Minion Pro"/>
              </a:rPr>
              <a:t>τοῦ</a:t>
            </a:r>
            <a:r>
              <a:rPr lang="en-US" sz="3200" dirty="0">
                <a:latin typeface="Minion Pro"/>
                <a:cs typeface="Minion Pro"/>
              </a:rPr>
              <a:t> </a:t>
            </a:r>
            <a:r>
              <a:rPr lang="en-US" sz="3200" dirty="0" err="1">
                <a:latin typeface="Minion Pro"/>
                <a:cs typeface="Minion Pro"/>
              </a:rPr>
              <a:t>ἀμ</a:t>
            </a:r>
            <a:r>
              <a:rPr lang="en-US" sz="3200" dirty="0">
                <a:latin typeface="Minion Pro"/>
                <a:cs typeface="Minion Pro"/>
              </a:rPr>
              <a:t>π</a:t>
            </a:r>
            <a:r>
              <a:rPr lang="en-US" sz="3200" dirty="0" err="1">
                <a:latin typeface="Minion Pro"/>
                <a:cs typeface="Minion Pro"/>
              </a:rPr>
              <a:t>ελῶνος</a:t>
            </a:r>
            <a:r>
              <a:rPr lang="en-US" sz="3200" dirty="0">
                <a:latin typeface="Minion Pro"/>
                <a:cs typeface="Minion Pro"/>
              </a:rPr>
              <a:t> </a:t>
            </a:r>
            <a:r>
              <a:rPr lang="en-US" sz="3200" dirty="0" err="1">
                <a:latin typeface="Minion Pro"/>
                <a:cs typeface="Minion Pro"/>
              </a:rPr>
              <a:t>κ</a:t>
            </a:r>
            <a:r>
              <a:rPr lang="en-US" sz="3200" dirty="0">
                <a:latin typeface="Minion Pro"/>
                <a:cs typeface="Minion Pro"/>
              </a:rPr>
              <a:t>α</a:t>
            </a:r>
            <a:r>
              <a:rPr lang="en-US" sz="3200" dirty="0" err="1">
                <a:latin typeface="Minion Pro"/>
                <a:cs typeface="Minion Pro"/>
              </a:rPr>
              <a:t>ὶ</a:t>
            </a:r>
            <a:r>
              <a:rPr lang="en-US" sz="3200" dirty="0">
                <a:latin typeface="Minion Pro"/>
                <a:cs typeface="Minion Pro"/>
              </a:rPr>
              <a:t> </a:t>
            </a:r>
            <a:r>
              <a:rPr lang="en-US" sz="3200" dirty="0" err="1">
                <a:latin typeface="Minion Pro"/>
                <a:cs typeface="Minion Pro"/>
              </a:rPr>
              <a:t>ἀ</a:t>
            </a:r>
            <a:r>
              <a:rPr lang="en-US" sz="3200" dirty="0">
                <a:latin typeface="Minion Pro"/>
                <a:cs typeface="Minion Pro"/>
              </a:rPr>
              <a:t>π</a:t>
            </a:r>
            <a:r>
              <a:rPr lang="en-US" sz="3200" dirty="0" err="1">
                <a:latin typeface="Minion Pro"/>
                <a:cs typeface="Minion Pro"/>
              </a:rPr>
              <a:t>έκτειν</a:t>
            </a:r>
            <a:r>
              <a:rPr lang="en-US" sz="3200" dirty="0">
                <a:latin typeface="Minion Pro"/>
                <a:cs typeface="Minion Pro"/>
              </a:rPr>
              <a:t>α</a:t>
            </a:r>
            <a:r>
              <a:rPr lang="en-US" sz="3200" dirty="0" err="1">
                <a:latin typeface="Minion Pro"/>
                <a:cs typeface="Minion Pro"/>
              </a:rPr>
              <a:t>ν</a:t>
            </a:r>
            <a:r>
              <a:rPr lang="en-US" sz="3200" dirty="0">
                <a:latin typeface="Minion Pro"/>
                <a:cs typeface="Minion Pro"/>
              </a:rPr>
              <a:t>.</a:t>
            </a:r>
          </a:p>
        </p:txBody>
      </p:sp>
      <p:graphicFrame>
        <p:nvGraphicFramePr>
          <p:cNvPr id="20672" name="Group 192"/>
          <p:cNvGraphicFramePr>
            <a:graphicFrameLocks noGrp="1"/>
          </p:cNvGraphicFramePr>
          <p:nvPr>
            <p:extLst>
              <p:ext uri="{D42A27DB-BD31-4B8C-83A1-F6EECF244321}">
                <p14:modId xmlns:p14="http://schemas.microsoft.com/office/powerpoint/2010/main" val="1699484103"/>
              </p:ext>
            </p:extLst>
          </p:nvPr>
        </p:nvGraphicFramePr>
        <p:xfrm>
          <a:off x="136975" y="2817779"/>
          <a:ext cx="8899525" cy="2079953"/>
        </p:xfrm>
        <a:graphic>
          <a:graphicData uri="http://schemas.openxmlformats.org/drawingml/2006/table">
            <a:tbl>
              <a:tblPr/>
              <a:tblGrid>
                <a:gridCol w="1893888"/>
                <a:gridCol w="411162"/>
                <a:gridCol w="411163"/>
                <a:gridCol w="411162"/>
                <a:gridCol w="411163"/>
                <a:gridCol w="411162"/>
                <a:gridCol w="411163"/>
                <a:gridCol w="411162"/>
                <a:gridCol w="1716088"/>
                <a:gridCol w="2411412"/>
              </a:tblGrid>
              <a:tr h="251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T</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dirty="0">
                          <a:ln>
                            <a:noFill/>
                          </a:ln>
                          <a:solidFill>
                            <a:schemeClr val="tx1"/>
                          </a:solidFill>
                          <a:effectLst/>
                          <a:latin typeface="Minion Pro"/>
                          <a:ea typeface="ＭＳ Ｐゴシック" charset="0"/>
                          <a:cs typeface="Minion Pro"/>
                        </a:rPr>
                        <a:t>V</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M</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P</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N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G</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C</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Forma léxica</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Traducción</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λ</a:t>
                      </a:r>
                      <a:r>
                        <a:rPr lang="en-US" sz="2400" b="0" dirty="0" smtClean="0">
                          <a:solidFill>
                            <a:schemeClr val="tx1"/>
                          </a:solidFill>
                          <a:latin typeface="Minion Pro"/>
                          <a:cs typeface="Minion Pro"/>
                        </a:rPr>
                        <a:t>αβ</a:t>
                      </a:r>
                      <a:r>
                        <a:rPr lang="en-US" sz="2400" b="0" dirty="0" err="1" smtClean="0">
                          <a:solidFill>
                            <a:schemeClr val="tx1"/>
                          </a:solidFill>
                          <a:latin typeface="Minion Pro"/>
                          <a:cs typeface="Minion Pro"/>
                        </a:rPr>
                        <a:t>όντες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ἐξέ</a:t>
                      </a:r>
                      <a:r>
                        <a:rPr lang="en-US" sz="2400" b="0" dirty="0" smtClean="0">
                          <a:solidFill>
                            <a:schemeClr val="tx1"/>
                          </a:solidFill>
                          <a:latin typeface="Minion Pro"/>
                          <a:cs typeface="Minion Pro"/>
                        </a:rPr>
                        <a:t>βα</a:t>
                      </a:r>
                      <a:r>
                        <a:rPr lang="en-US" sz="2400" b="0" dirty="0" err="1" smtClean="0">
                          <a:solidFill>
                            <a:schemeClr val="tx1"/>
                          </a:solidFill>
                          <a:latin typeface="Minion Pro"/>
                          <a:cs typeface="Minion Pro"/>
                        </a:rPr>
                        <a:t>λον</a:t>
                      </a:r>
                      <a:r>
                        <a:rPr lang="en-US" sz="2400" b="0" dirty="0" smtClean="0">
                          <a:solidFill>
                            <a:schemeClr val="tx1"/>
                          </a:solidFill>
                          <a:latin typeface="Minion Pro"/>
                          <a:cs typeface="Minion Pro"/>
                        </a:rPr>
                        <a:t>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0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ἀ</a:t>
                      </a:r>
                      <a:r>
                        <a:rPr lang="en-US" sz="2400" b="0" dirty="0" smtClean="0">
                          <a:solidFill>
                            <a:schemeClr val="tx1"/>
                          </a:solidFill>
                          <a:latin typeface="Minion Pro"/>
                          <a:cs typeface="Minion Pro"/>
                        </a:rPr>
                        <a:t>π</a:t>
                      </a:r>
                      <a:r>
                        <a:rPr lang="en-US" sz="2400" b="0" dirty="0" err="1" smtClean="0">
                          <a:solidFill>
                            <a:schemeClr val="tx1"/>
                          </a:solidFill>
                          <a:latin typeface="Minion Pro"/>
                          <a:cs typeface="Minion Pro"/>
                        </a:rPr>
                        <a:t>έκτειν</a:t>
                      </a:r>
                      <a:r>
                        <a:rPr lang="en-US" sz="2400" b="0" dirty="0" smtClean="0">
                          <a:solidFill>
                            <a:schemeClr val="tx1"/>
                          </a:solidFill>
                          <a:latin typeface="Minion Pro"/>
                          <a:cs typeface="Minion Pro"/>
                        </a:rPr>
                        <a:t>α</a:t>
                      </a:r>
                      <a:r>
                        <a:rPr lang="en-US" sz="2400" b="0" dirty="0" err="1" smtClean="0">
                          <a:solidFill>
                            <a:schemeClr val="tx1"/>
                          </a:solidFill>
                          <a:latin typeface="Minion Pro"/>
                          <a:cs typeface="Minion Pro"/>
                        </a:rPr>
                        <a:t>ν</a:t>
                      </a:r>
                      <a:endParaRPr kumimoji="0" lang="en-US" sz="23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5390598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5" name="Rectangle 75"/>
          <p:cNvSpPr>
            <a:spLocks noChangeArrowheads="1"/>
          </p:cNvSpPr>
          <p:nvPr/>
        </p:nvSpPr>
        <p:spPr bwMode="auto">
          <a:xfrm>
            <a:off x="250830" y="126380"/>
            <a:ext cx="86582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3200" dirty="0">
                <a:latin typeface="Minion Pro"/>
                <a:cs typeface="Minion Pro"/>
              </a:rPr>
              <a:t>Mat. 21:39 </a:t>
            </a:r>
            <a:r>
              <a:rPr lang="en-US" sz="3200" dirty="0" err="1">
                <a:latin typeface="Minion Pro"/>
                <a:cs typeface="Minion Pro"/>
              </a:rPr>
              <a:t>κ</a:t>
            </a:r>
            <a:r>
              <a:rPr lang="en-US" sz="3200" dirty="0">
                <a:latin typeface="Minion Pro"/>
                <a:cs typeface="Minion Pro"/>
              </a:rPr>
              <a:t>α</a:t>
            </a:r>
            <a:r>
              <a:rPr lang="en-US" sz="3200" dirty="0" err="1">
                <a:latin typeface="Minion Pro"/>
                <a:cs typeface="Minion Pro"/>
              </a:rPr>
              <a:t>ὶ</a:t>
            </a:r>
            <a:r>
              <a:rPr lang="en-US" sz="3200" dirty="0">
                <a:latin typeface="Minion Pro"/>
                <a:cs typeface="Minion Pro"/>
              </a:rPr>
              <a:t> </a:t>
            </a:r>
            <a:r>
              <a:rPr lang="en-US" sz="3200" dirty="0" err="1">
                <a:solidFill>
                  <a:srgbClr val="000000"/>
                </a:solidFill>
                <a:latin typeface="Minion Pro"/>
                <a:cs typeface="Minion Pro"/>
              </a:rPr>
              <a:t>λ</a:t>
            </a:r>
            <a:r>
              <a:rPr lang="en-US" sz="3200" dirty="0">
                <a:solidFill>
                  <a:srgbClr val="000000"/>
                </a:solidFill>
                <a:latin typeface="Minion Pro"/>
                <a:cs typeface="Minion Pro"/>
              </a:rPr>
              <a:t>αβ</a:t>
            </a:r>
            <a:r>
              <a:rPr lang="en-US" sz="3200" dirty="0" err="1">
                <a:solidFill>
                  <a:srgbClr val="000000"/>
                </a:solidFill>
                <a:latin typeface="Minion Pro"/>
                <a:cs typeface="Minion Pro"/>
              </a:rPr>
              <a:t>όντες</a:t>
            </a:r>
            <a:r>
              <a:rPr lang="en-US" sz="3200" dirty="0">
                <a:solidFill>
                  <a:srgbClr val="000000"/>
                </a:solidFill>
                <a:latin typeface="Minion Pro"/>
                <a:cs typeface="Minion Pro"/>
              </a:rPr>
              <a:t> </a:t>
            </a:r>
            <a:r>
              <a:rPr lang="en-US" sz="3200" dirty="0">
                <a:latin typeface="Minion Pro"/>
                <a:cs typeface="Minion Pro"/>
              </a:rPr>
              <a:t>α</a:t>
            </a:r>
            <a:r>
              <a:rPr lang="en-US" sz="3200" dirty="0" err="1">
                <a:latin typeface="Minion Pro"/>
                <a:cs typeface="Minion Pro"/>
              </a:rPr>
              <a:t>ὐτὸν</a:t>
            </a:r>
            <a:r>
              <a:rPr lang="en-US" sz="3200" dirty="0">
                <a:latin typeface="Minion Pro"/>
                <a:cs typeface="Minion Pro"/>
              </a:rPr>
              <a:t> </a:t>
            </a:r>
            <a:r>
              <a:rPr lang="en-US" sz="3200" dirty="0" err="1">
                <a:latin typeface="Minion Pro"/>
                <a:cs typeface="Minion Pro"/>
              </a:rPr>
              <a:t>ἐξέ</a:t>
            </a:r>
            <a:r>
              <a:rPr lang="en-US" sz="3200" dirty="0">
                <a:latin typeface="Minion Pro"/>
                <a:cs typeface="Minion Pro"/>
              </a:rPr>
              <a:t>βα</a:t>
            </a:r>
            <a:r>
              <a:rPr lang="en-US" sz="3200" dirty="0" err="1">
                <a:latin typeface="Minion Pro"/>
                <a:cs typeface="Minion Pro"/>
              </a:rPr>
              <a:t>λον</a:t>
            </a:r>
            <a:r>
              <a:rPr lang="en-US" sz="3200" dirty="0">
                <a:latin typeface="Minion Pro"/>
                <a:cs typeface="Minion Pro"/>
              </a:rPr>
              <a:t> </a:t>
            </a:r>
            <a:r>
              <a:rPr lang="en-US" sz="3200" dirty="0" err="1">
                <a:latin typeface="Minion Pro"/>
                <a:cs typeface="Minion Pro"/>
              </a:rPr>
              <a:t>ἔξω</a:t>
            </a:r>
            <a:r>
              <a:rPr lang="en-US" sz="3200" dirty="0">
                <a:latin typeface="Minion Pro"/>
                <a:cs typeface="Minion Pro"/>
              </a:rPr>
              <a:t> </a:t>
            </a:r>
            <a:r>
              <a:rPr lang="en-US" sz="3200" dirty="0" err="1">
                <a:latin typeface="Minion Pro"/>
                <a:cs typeface="Minion Pro"/>
              </a:rPr>
              <a:t>τοῦ</a:t>
            </a:r>
            <a:r>
              <a:rPr lang="en-US" sz="3200" dirty="0">
                <a:latin typeface="Minion Pro"/>
                <a:cs typeface="Minion Pro"/>
              </a:rPr>
              <a:t> </a:t>
            </a:r>
            <a:r>
              <a:rPr lang="en-US" sz="3200" dirty="0" err="1">
                <a:latin typeface="Minion Pro"/>
                <a:cs typeface="Minion Pro"/>
              </a:rPr>
              <a:t>ἀμ</a:t>
            </a:r>
            <a:r>
              <a:rPr lang="en-US" sz="3200" dirty="0">
                <a:latin typeface="Minion Pro"/>
                <a:cs typeface="Minion Pro"/>
              </a:rPr>
              <a:t>π</a:t>
            </a:r>
            <a:r>
              <a:rPr lang="en-US" sz="3200" dirty="0" err="1">
                <a:latin typeface="Minion Pro"/>
                <a:cs typeface="Minion Pro"/>
              </a:rPr>
              <a:t>ελῶνος</a:t>
            </a:r>
            <a:r>
              <a:rPr lang="en-US" sz="3200" dirty="0">
                <a:latin typeface="Minion Pro"/>
                <a:cs typeface="Minion Pro"/>
              </a:rPr>
              <a:t> </a:t>
            </a:r>
            <a:r>
              <a:rPr lang="en-US" sz="3200" dirty="0" err="1">
                <a:latin typeface="Minion Pro"/>
                <a:cs typeface="Minion Pro"/>
              </a:rPr>
              <a:t>κ</a:t>
            </a:r>
            <a:r>
              <a:rPr lang="en-US" sz="3200" dirty="0">
                <a:latin typeface="Minion Pro"/>
                <a:cs typeface="Minion Pro"/>
              </a:rPr>
              <a:t>α</a:t>
            </a:r>
            <a:r>
              <a:rPr lang="en-US" sz="3200" dirty="0" err="1">
                <a:latin typeface="Minion Pro"/>
                <a:cs typeface="Minion Pro"/>
              </a:rPr>
              <a:t>ὶ</a:t>
            </a:r>
            <a:r>
              <a:rPr lang="en-US" sz="3200" dirty="0">
                <a:latin typeface="Minion Pro"/>
                <a:cs typeface="Minion Pro"/>
              </a:rPr>
              <a:t> </a:t>
            </a:r>
            <a:r>
              <a:rPr lang="en-US" sz="3200" dirty="0" err="1">
                <a:latin typeface="Minion Pro"/>
                <a:cs typeface="Minion Pro"/>
              </a:rPr>
              <a:t>ἀ</a:t>
            </a:r>
            <a:r>
              <a:rPr lang="en-US" sz="3200" dirty="0">
                <a:latin typeface="Minion Pro"/>
                <a:cs typeface="Minion Pro"/>
              </a:rPr>
              <a:t>π</a:t>
            </a:r>
            <a:r>
              <a:rPr lang="en-US" sz="3200" dirty="0" err="1">
                <a:latin typeface="Minion Pro"/>
                <a:cs typeface="Minion Pro"/>
              </a:rPr>
              <a:t>έκτειν</a:t>
            </a:r>
            <a:r>
              <a:rPr lang="en-US" sz="3200" dirty="0">
                <a:latin typeface="Minion Pro"/>
                <a:cs typeface="Minion Pro"/>
              </a:rPr>
              <a:t>α</a:t>
            </a:r>
            <a:r>
              <a:rPr lang="en-US" sz="3200" dirty="0" err="1">
                <a:latin typeface="Minion Pro"/>
                <a:cs typeface="Minion Pro"/>
              </a:rPr>
              <a:t>ν</a:t>
            </a:r>
            <a:r>
              <a:rPr lang="en-US" sz="3200" dirty="0">
                <a:latin typeface="Minion Pro"/>
                <a:cs typeface="Minion Pro"/>
              </a:rPr>
              <a:t>.</a:t>
            </a:r>
          </a:p>
        </p:txBody>
      </p:sp>
      <p:graphicFrame>
        <p:nvGraphicFramePr>
          <p:cNvPr id="20672" name="Group 192"/>
          <p:cNvGraphicFramePr>
            <a:graphicFrameLocks noGrp="1"/>
          </p:cNvGraphicFramePr>
          <p:nvPr>
            <p:extLst>
              <p:ext uri="{D42A27DB-BD31-4B8C-83A1-F6EECF244321}">
                <p14:modId xmlns:p14="http://schemas.microsoft.com/office/powerpoint/2010/main" val="3556714010"/>
              </p:ext>
            </p:extLst>
          </p:nvPr>
        </p:nvGraphicFramePr>
        <p:xfrm>
          <a:off x="136975" y="2817779"/>
          <a:ext cx="8899525" cy="2079953"/>
        </p:xfrm>
        <a:graphic>
          <a:graphicData uri="http://schemas.openxmlformats.org/drawingml/2006/table">
            <a:tbl>
              <a:tblPr/>
              <a:tblGrid>
                <a:gridCol w="1893888"/>
                <a:gridCol w="411162"/>
                <a:gridCol w="411163"/>
                <a:gridCol w="411162"/>
                <a:gridCol w="411163"/>
                <a:gridCol w="411162"/>
                <a:gridCol w="411163"/>
                <a:gridCol w="411162"/>
                <a:gridCol w="1716088"/>
                <a:gridCol w="2411412"/>
              </a:tblGrid>
              <a:tr h="251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T</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dirty="0">
                          <a:ln>
                            <a:noFill/>
                          </a:ln>
                          <a:solidFill>
                            <a:schemeClr val="tx1"/>
                          </a:solidFill>
                          <a:effectLst/>
                          <a:latin typeface="Minion Pro"/>
                          <a:ea typeface="ＭＳ Ｐゴシック" charset="0"/>
                          <a:cs typeface="Minion Pro"/>
                        </a:rPr>
                        <a:t>V</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M</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P</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N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G</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C</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Forma léxica</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Traducción</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λ</a:t>
                      </a:r>
                      <a:r>
                        <a:rPr lang="en-US" sz="2400" b="0" dirty="0" smtClean="0">
                          <a:solidFill>
                            <a:schemeClr val="tx1"/>
                          </a:solidFill>
                          <a:latin typeface="Minion Pro"/>
                          <a:cs typeface="Minion Pro"/>
                        </a:rPr>
                        <a:t>αβ</a:t>
                      </a:r>
                      <a:r>
                        <a:rPr lang="en-US" sz="2400" b="0" dirty="0" err="1" smtClean="0">
                          <a:solidFill>
                            <a:schemeClr val="tx1"/>
                          </a:solidFill>
                          <a:latin typeface="Minion Pro"/>
                          <a:cs typeface="Minion Pro"/>
                        </a:rPr>
                        <a:t>όντες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kern="1200" cap="none" normalizeH="0" baseline="0" dirty="0">
                          <a:ln>
                            <a:noFill/>
                          </a:ln>
                          <a:solidFill>
                            <a:schemeClr val="tx1"/>
                          </a:solidFill>
                          <a:effectLst/>
                          <a:latin typeface="Minion Pro"/>
                          <a:ea typeface="ＭＳ Ｐゴシック" charset="0"/>
                          <a:cs typeface="Minion Pro"/>
                        </a:rPr>
                        <a:t>A2</a:t>
                      </a:r>
                      <a:endParaRPr kumimoji="0" lang="en-US" sz="1500" b="1" i="0" u="none" strike="noStrike" kern="1200"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P</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P</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N</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λαμβάνω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100" b="0" i="0" u="none" strike="noStrike" cap="none" normalizeH="0" baseline="0">
                          <a:ln>
                            <a:noFill/>
                          </a:ln>
                          <a:solidFill>
                            <a:schemeClr val="tx1"/>
                          </a:solidFill>
                          <a:effectLst/>
                          <a:latin typeface="Minion Pro"/>
                          <a:ea typeface="ＭＳ Ｐゴシック" charset="0"/>
                          <a:cs typeface="Minion Pro"/>
                        </a:rPr>
                        <a:t>tomando</a:t>
                      </a:r>
                      <a:endParaRPr kumimoji="0" lang="en-US" sz="2100" b="0"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ἐξέ</a:t>
                      </a:r>
                      <a:r>
                        <a:rPr lang="en-US" sz="2400" b="0" dirty="0" smtClean="0">
                          <a:solidFill>
                            <a:schemeClr val="tx1"/>
                          </a:solidFill>
                          <a:latin typeface="Minion Pro"/>
                          <a:cs typeface="Minion Pro"/>
                        </a:rPr>
                        <a:t>βα</a:t>
                      </a:r>
                      <a:r>
                        <a:rPr lang="en-US" sz="2400" b="0" dirty="0" err="1" smtClean="0">
                          <a:solidFill>
                            <a:schemeClr val="tx1"/>
                          </a:solidFill>
                          <a:latin typeface="Minion Pro"/>
                          <a:cs typeface="Minion Pro"/>
                        </a:rPr>
                        <a:t>λον</a:t>
                      </a:r>
                      <a:r>
                        <a:rPr lang="en-US" sz="2400" b="0" dirty="0" smtClean="0">
                          <a:solidFill>
                            <a:schemeClr val="tx1"/>
                          </a:solidFill>
                          <a:latin typeface="Minion Pro"/>
                          <a:cs typeface="Minion Pro"/>
                        </a:rPr>
                        <a:t>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0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ἀ</a:t>
                      </a:r>
                      <a:r>
                        <a:rPr lang="en-US" sz="2400" b="0" dirty="0" smtClean="0">
                          <a:solidFill>
                            <a:schemeClr val="tx1"/>
                          </a:solidFill>
                          <a:latin typeface="Minion Pro"/>
                          <a:cs typeface="Minion Pro"/>
                        </a:rPr>
                        <a:t>π</a:t>
                      </a:r>
                      <a:r>
                        <a:rPr lang="en-US" sz="2400" b="0" dirty="0" err="1" smtClean="0">
                          <a:solidFill>
                            <a:schemeClr val="tx1"/>
                          </a:solidFill>
                          <a:latin typeface="Minion Pro"/>
                          <a:cs typeface="Minion Pro"/>
                        </a:rPr>
                        <a:t>έκτειν</a:t>
                      </a:r>
                      <a:r>
                        <a:rPr lang="en-US" sz="2400" b="0" dirty="0" smtClean="0">
                          <a:solidFill>
                            <a:schemeClr val="tx1"/>
                          </a:solidFill>
                          <a:latin typeface="Minion Pro"/>
                          <a:cs typeface="Minion Pro"/>
                        </a:rPr>
                        <a:t>α</a:t>
                      </a:r>
                      <a:r>
                        <a:rPr lang="en-US" sz="2400" b="0" dirty="0" err="1" smtClean="0">
                          <a:solidFill>
                            <a:schemeClr val="tx1"/>
                          </a:solidFill>
                          <a:latin typeface="Minion Pro"/>
                          <a:cs typeface="Minion Pro"/>
                        </a:rPr>
                        <a:t>ν</a:t>
                      </a:r>
                      <a:endParaRPr kumimoji="0" lang="en-US" sz="23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40929662"/>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5" name="Rectangle 75"/>
          <p:cNvSpPr>
            <a:spLocks noChangeArrowheads="1"/>
          </p:cNvSpPr>
          <p:nvPr/>
        </p:nvSpPr>
        <p:spPr bwMode="auto">
          <a:xfrm>
            <a:off x="250830" y="126380"/>
            <a:ext cx="86582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3200" dirty="0">
                <a:latin typeface="Minion Pro"/>
                <a:cs typeface="Minion Pro"/>
              </a:rPr>
              <a:t>Mat. 21:39 </a:t>
            </a:r>
            <a:r>
              <a:rPr lang="en-US" sz="3200" dirty="0" err="1">
                <a:latin typeface="Minion Pro"/>
                <a:cs typeface="Minion Pro"/>
              </a:rPr>
              <a:t>κ</a:t>
            </a:r>
            <a:r>
              <a:rPr lang="en-US" sz="3200" dirty="0">
                <a:latin typeface="Minion Pro"/>
                <a:cs typeface="Minion Pro"/>
              </a:rPr>
              <a:t>α</a:t>
            </a:r>
            <a:r>
              <a:rPr lang="en-US" sz="3200" dirty="0" err="1">
                <a:latin typeface="Minion Pro"/>
                <a:cs typeface="Minion Pro"/>
              </a:rPr>
              <a:t>ὶ</a:t>
            </a:r>
            <a:r>
              <a:rPr lang="en-US" sz="3200" dirty="0">
                <a:latin typeface="Minion Pro"/>
                <a:cs typeface="Minion Pro"/>
              </a:rPr>
              <a:t> </a:t>
            </a:r>
            <a:r>
              <a:rPr lang="en-US" sz="3200" dirty="0" err="1">
                <a:solidFill>
                  <a:srgbClr val="000000"/>
                </a:solidFill>
                <a:latin typeface="Minion Pro"/>
                <a:cs typeface="Minion Pro"/>
              </a:rPr>
              <a:t>λ</a:t>
            </a:r>
            <a:r>
              <a:rPr lang="en-US" sz="3200" dirty="0">
                <a:solidFill>
                  <a:srgbClr val="000000"/>
                </a:solidFill>
                <a:latin typeface="Minion Pro"/>
                <a:cs typeface="Minion Pro"/>
              </a:rPr>
              <a:t>αβ</a:t>
            </a:r>
            <a:r>
              <a:rPr lang="en-US" sz="3200" dirty="0" err="1">
                <a:solidFill>
                  <a:srgbClr val="000000"/>
                </a:solidFill>
                <a:latin typeface="Minion Pro"/>
                <a:cs typeface="Minion Pro"/>
              </a:rPr>
              <a:t>όντες</a:t>
            </a:r>
            <a:r>
              <a:rPr lang="en-US" sz="3200" dirty="0">
                <a:solidFill>
                  <a:srgbClr val="000000"/>
                </a:solidFill>
                <a:latin typeface="Minion Pro"/>
                <a:cs typeface="Minion Pro"/>
              </a:rPr>
              <a:t> </a:t>
            </a:r>
            <a:r>
              <a:rPr lang="en-US" sz="3200" dirty="0">
                <a:latin typeface="Minion Pro"/>
                <a:cs typeface="Minion Pro"/>
              </a:rPr>
              <a:t>α</a:t>
            </a:r>
            <a:r>
              <a:rPr lang="en-US" sz="3200" dirty="0" err="1">
                <a:latin typeface="Minion Pro"/>
                <a:cs typeface="Minion Pro"/>
              </a:rPr>
              <a:t>ὐτὸν</a:t>
            </a:r>
            <a:r>
              <a:rPr lang="en-US" sz="3200" dirty="0">
                <a:latin typeface="Minion Pro"/>
                <a:cs typeface="Minion Pro"/>
              </a:rPr>
              <a:t> </a:t>
            </a:r>
            <a:r>
              <a:rPr lang="en-US" sz="3200" dirty="0" err="1">
                <a:latin typeface="Minion Pro"/>
                <a:cs typeface="Minion Pro"/>
              </a:rPr>
              <a:t>ἐξέ</a:t>
            </a:r>
            <a:r>
              <a:rPr lang="en-US" sz="3200" dirty="0">
                <a:latin typeface="Minion Pro"/>
                <a:cs typeface="Minion Pro"/>
              </a:rPr>
              <a:t>βα</a:t>
            </a:r>
            <a:r>
              <a:rPr lang="en-US" sz="3200" dirty="0" err="1">
                <a:latin typeface="Minion Pro"/>
                <a:cs typeface="Minion Pro"/>
              </a:rPr>
              <a:t>λον</a:t>
            </a:r>
            <a:r>
              <a:rPr lang="en-US" sz="3200" dirty="0">
                <a:latin typeface="Minion Pro"/>
                <a:cs typeface="Minion Pro"/>
              </a:rPr>
              <a:t> </a:t>
            </a:r>
            <a:r>
              <a:rPr lang="en-US" sz="3200" dirty="0" err="1">
                <a:latin typeface="Minion Pro"/>
                <a:cs typeface="Minion Pro"/>
              </a:rPr>
              <a:t>ἔξω</a:t>
            </a:r>
            <a:r>
              <a:rPr lang="en-US" sz="3200" dirty="0">
                <a:latin typeface="Minion Pro"/>
                <a:cs typeface="Minion Pro"/>
              </a:rPr>
              <a:t> </a:t>
            </a:r>
            <a:r>
              <a:rPr lang="en-US" sz="3200" dirty="0" err="1">
                <a:latin typeface="Minion Pro"/>
                <a:cs typeface="Minion Pro"/>
              </a:rPr>
              <a:t>τοῦ</a:t>
            </a:r>
            <a:r>
              <a:rPr lang="en-US" sz="3200" dirty="0">
                <a:latin typeface="Minion Pro"/>
                <a:cs typeface="Minion Pro"/>
              </a:rPr>
              <a:t> </a:t>
            </a:r>
            <a:r>
              <a:rPr lang="en-US" sz="3200" dirty="0" err="1">
                <a:latin typeface="Minion Pro"/>
                <a:cs typeface="Minion Pro"/>
              </a:rPr>
              <a:t>ἀμ</a:t>
            </a:r>
            <a:r>
              <a:rPr lang="en-US" sz="3200" dirty="0">
                <a:latin typeface="Minion Pro"/>
                <a:cs typeface="Minion Pro"/>
              </a:rPr>
              <a:t>π</a:t>
            </a:r>
            <a:r>
              <a:rPr lang="en-US" sz="3200" dirty="0" err="1">
                <a:latin typeface="Minion Pro"/>
                <a:cs typeface="Minion Pro"/>
              </a:rPr>
              <a:t>ελῶνος</a:t>
            </a:r>
            <a:r>
              <a:rPr lang="en-US" sz="3200" dirty="0">
                <a:latin typeface="Minion Pro"/>
                <a:cs typeface="Minion Pro"/>
              </a:rPr>
              <a:t> </a:t>
            </a:r>
            <a:r>
              <a:rPr lang="en-US" sz="3200" dirty="0" err="1">
                <a:latin typeface="Minion Pro"/>
                <a:cs typeface="Minion Pro"/>
              </a:rPr>
              <a:t>κ</a:t>
            </a:r>
            <a:r>
              <a:rPr lang="en-US" sz="3200" dirty="0">
                <a:latin typeface="Minion Pro"/>
                <a:cs typeface="Minion Pro"/>
              </a:rPr>
              <a:t>α</a:t>
            </a:r>
            <a:r>
              <a:rPr lang="en-US" sz="3200" dirty="0" err="1">
                <a:latin typeface="Minion Pro"/>
                <a:cs typeface="Minion Pro"/>
              </a:rPr>
              <a:t>ὶ</a:t>
            </a:r>
            <a:r>
              <a:rPr lang="en-US" sz="3200" dirty="0">
                <a:latin typeface="Minion Pro"/>
                <a:cs typeface="Minion Pro"/>
              </a:rPr>
              <a:t> </a:t>
            </a:r>
            <a:r>
              <a:rPr lang="en-US" sz="3200" dirty="0" err="1">
                <a:latin typeface="Minion Pro"/>
                <a:cs typeface="Minion Pro"/>
              </a:rPr>
              <a:t>ἀ</a:t>
            </a:r>
            <a:r>
              <a:rPr lang="en-US" sz="3200" dirty="0">
                <a:latin typeface="Minion Pro"/>
                <a:cs typeface="Minion Pro"/>
              </a:rPr>
              <a:t>π</a:t>
            </a:r>
            <a:r>
              <a:rPr lang="en-US" sz="3200" dirty="0" err="1">
                <a:latin typeface="Minion Pro"/>
                <a:cs typeface="Minion Pro"/>
              </a:rPr>
              <a:t>έκτειν</a:t>
            </a:r>
            <a:r>
              <a:rPr lang="en-US" sz="3200" dirty="0">
                <a:latin typeface="Minion Pro"/>
                <a:cs typeface="Minion Pro"/>
              </a:rPr>
              <a:t>α</a:t>
            </a:r>
            <a:r>
              <a:rPr lang="en-US" sz="3200" dirty="0" err="1">
                <a:latin typeface="Minion Pro"/>
                <a:cs typeface="Minion Pro"/>
              </a:rPr>
              <a:t>ν</a:t>
            </a:r>
            <a:r>
              <a:rPr lang="en-US" sz="3200" dirty="0">
                <a:latin typeface="Minion Pro"/>
                <a:cs typeface="Minion Pro"/>
              </a:rPr>
              <a:t>.</a:t>
            </a:r>
          </a:p>
        </p:txBody>
      </p:sp>
      <p:graphicFrame>
        <p:nvGraphicFramePr>
          <p:cNvPr id="20672" name="Group 192"/>
          <p:cNvGraphicFramePr>
            <a:graphicFrameLocks noGrp="1"/>
          </p:cNvGraphicFramePr>
          <p:nvPr>
            <p:extLst>
              <p:ext uri="{D42A27DB-BD31-4B8C-83A1-F6EECF244321}">
                <p14:modId xmlns:p14="http://schemas.microsoft.com/office/powerpoint/2010/main" val="3270201405"/>
              </p:ext>
            </p:extLst>
          </p:nvPr>
        </p:nvGraphicFramePr>
        <p:xfrm>
          <a:off x="136975" y="2817779"/>
          <a:ext cx="8899525" cy="2079953"/>
        </p:xfrm>
        <a:graphic>
          <a:graphicData uri="http://schemas.openxmlformats.org/drawingml/2006/table">
            <a:tbl>
              <a:tblPr/>
              <a:tblGrid>
                <a:gridCol w="1893888"/>
                <a:gridCol w="411162"/>
                <a:gridCol w="411163"/>
                <a:gridCol w="411162"/>
                <a:gridCol w="411163"/>
                <a:gridCol w="411162"/>
                <a:gridCol w="411163"/>
                <a:gridCol w="411162"/>
                <a:gridCol w="1716088"/>
                <a:gridCol w="2411412"/>
              </a:tblGrid>
              <a:tr h="251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T</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dirty="0">
                          <a:ln>
                            <a:noFill/>
                          </a:ln>
                          <a:solidFill>
                            <a:schemeClr val="tx1"/>
                          </a:solidFill>
                          <a:effectLst/>
                          <a:latin typeface="Minion Pro"/>
                          <a:ea typeface="ＭＳ Ｐゴシック" charset="0"/>
                          <a:cs typeface="Minion Pro"/>
                        </a:rPr>
                        <a:t>V</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M</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P</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N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G</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C</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Forma léxica</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Traducción</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λ</a:t>
                      </a:r>
                      <a:r>
                        <a:rPr lang="en-US" sz="2400" b="0" dirty="0" smtClean="0">
                          <a:solidFill>
                            <a:schemeClr val="tx1"/>
                          </a:solidFill>
                          <a:latin typeface="Minion Pro"/>
                          <a:cs typeface="Minion Pro"/>
                        </a:rPr>
                        <a:t>αβ</a:t>
                      </a:r>
                      <a:r>
                        <a:rPr lang="en-US" sz="2400" b="0" dirty="0" err="1" smtClean="0">
                          <a:solidFill>
                            <a:schemeClr val="tx1"/>
                          </a:solidFill>
                          <a:latin typeface="Minion Pro"/>
                          <a:cs typeface="Minion Pro"/>
                        </a:rPr>
                        <a:t>όντες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kern="1200" cap="none" normalizeH="0" baseline="0" dirty="0">
                          <a:ln>
                            <a:noFill/>
                          </a:ln>
                          <a:solidFill>
                            <a:schemeClr val="tx1"/>
                          </a:solidFill>
                          <a:effectLst/>
                          <a:latin typeface="Minion Pro"/>
                          <a:ea typeface="ＭＳ Ｐゴシック" charset="0"/>
                          <a:cs typeface="Minion Pro"/>
                        </a:rPr>
                        <a:t>A2</a:t>
                      </a:r>
                      <a:endParaRPr kumimoji="0" lang="en-US" sz="1500" b="1" i="0" u="none" strike="noStrike" kern="1200"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P</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P</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N</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λαμβάνω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100" b="0" i="0" u="none" strike="noStrike" cap="none" normalizeH="0" baseline="0">
                          <a:ln>
                            <a:noFill/>
                          </a:ln>
                          <a:solidFill>
                            <a:schemeClr val="tx1"/>
                          </a:solidFill>
                          <a:effectLst/>
                          <a:latin typeface="Minion Pro"/>
                          <a:ea typeface="ＭＳ Ｐゴシック" charset="0"/>
                          <a:cs typeface="Minion Pro"/>
                        </a:rPr>
                        <a:t>tomando</a:t>
                      </a:r>
                      <a:endParaRPr kumimoji="0" lang="en-US" sz="2100" b="0"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ἐξέ</a:t>
                      </a:r>
                      <a:r>
                        <a:rPr lang="en-US" sz="2400" b="0" dirty="0" smtClean="0">
                          <a:solidFill>
                            <a:schemeClr val="tx1"/>
                          </a:solidFill>
                          <a:latin typeface="Minion Pro"/>
                          <a:cs typeface="Minion Pro"/>
                        </a:rPr>
                        <a:t>βα</a:t>
                      </a:r>
                      <a:r>
                        <a:rPr lang="en-US" sz="2400" b="0" dirty="0" err="1" smtClean="0">
                          <a:solidFill>
                            <a:schemeClr val="tx1"/>
                          </a:solidFill>
                          <a:latin typeface="Minion Pro"/>
                          <a:cs typeface="Minion Pro"/>
                        </a:rPr>
                        <a:t>λον</a:t>
                      </a:r>
                      <a:r>
                        <a:rPr lang="en-US" sz="2400" b="0" dirty="0" smtClean="0">
                          <a:solidFill>
                            <a:schemeClr val="tx1"/>
                          </a:solidFill>
                          <a:latin typeface="Minion Pro"/>
                          <a:cs typeface="Minion Pro"/>
                        </a:rPr>
                        <a:t>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A2</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I</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3</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ἐκβάλλω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100" b="0" i="0" u="none" strike="noStrike" cap="none" normalizeH="0" baseline="0">
                          <a:ln>
                            <a:noFill/>
                          </a:ln>
                          <a:solidFill>
                            <a:schemeClr val="tx1"/>
                          </a:solidFill>
                          <a:effectLst/>
                          <a:latin typeface="Minion Pro"/>
                          <a:ea typeface="ＭＳ Ｐゴシック" charset="0"/>
                          <a:cs typeface="Minion Pro"/>
                        </a:rPr>
                        <a:t>echaron fuera</a:t>
                      </a:r>
                      <a:endParaRPr kumimoji="0" lang="en-US" sz="2100" b="0"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0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ἀ</a:t>
                      </a:r>
                      <a:r>
                        <a:rPr lang="en-US" sz="2400" b="0" dirty="0" smtClean="0">
                          <a:solidFill>
                            <a:schemeClr val="tx1"/>
                          </a:solidFill>
                          <a:latin typeface="Minion Pro"/>
                          <a:cs typeface="Minion Pro"/>
                        </a:rPr>
                        <a:t>π</a:t>
                      </a:r>
                      <a:r>
                        <a:rPr lang="en-US" sz="2400" b="0" dirty="0" err="1" smtClean="0">
                          <a:solidFill>
                            <a:schemeClr val="tx1"/>
                          </a:solidFill>
                          <a:latin typeface="Minion Pro"/>
                          <a:cs typeface="Minion Pro"/>
                        </a:rPr>
                        <a:t>έκτειν</a:t>
                      </a:r>
                      <a:r>
                        <a:rPr lang="en-US" sz="2400" b="0" dirty="0" smtClean="0">
                          <a:solidFill>
                            <a:schemeClr val="tx1"/>
                          </a:solidFill>
                          <a:latin typeface="Minion Pro"/>
                          <a:cs typeface="Minion Pro"/>
                        </a:rPr>
                        <a:t>α</a:t>
                      </a:r>
                      <a:r>
                        <a:rPr lang="en-US" sz="2400" b="0" dirty="0" err="1" smtClean="0">
                          <a:solidFill>
                            <a:schemeClr val="tx1"/>
                          </a:solidFill>
                          <a:latin typeface="Minion Pro"/>
                          <a:cs typeface="Minion Pro"/>
                        </a:rPr>
                        <a:t>ν</a:t>
                      </a:r>
                      <a:endParaRPr kumimoji="0" lang="en-US" sz="23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40929662"/>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5" name="Rectangle 75"/>
          <p:cNvSpPr>
            <a:spLocks noChangeArrowheads="1"/>
          </p:cNvSpPr>
          <p:nvPr/>
        </p:nvSpPr>
        <p:spPr bwMode="auto">
          <a:xfrm>
            <a:off x="250830" y="126380"/>
            <a:ext cx="86582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3200" dirty="0">
                <a:latin typeface="Minion Pro"/>
                <a:cs typeface="Minion Pro"/>
              </a:rPr>
              <a:t>Mat. 21:39 </a:t>
            </a:r>
            <a:r>
              <a:rPr lang="en-US" sz="3200" dirty="0" err="1">
                <a:latin typeface="Minion Pro"/>
                <a:cs typeface="Minion Pro"/>
              </a:rPr>
              <a:t>κ</a:t>
            </a:r>
            <a:r>
              <a:rPr lang="en-US" sz="3200" dirty="0">
                <a:latin typeface="Minion Pro"/>
                <a:cs typeface="Minion Pro"/>
              </a:rPr>
              <a:t>α</a:t>
            </a:r>
            <a:r>
              <a:rPr lang="en-US" sz="3200" dirty="0" err="1">
                <a:latin typeface="Minion Pro"/>
                <a:cs typeface="Minion Pro"/>
              </a:rPr>
              <a:t>ὶ</a:t>
            </a:r>
            <a:r>
              <a:rPr lang="en-US" sz="3200" dirty="0">
                <a:latin typeface="Minion Pro"/>
                <a:cs typeface="Minion Pro"/>
              </a:rPr>
              <a:t> </a:t>
            </a:r>
            <a:r>
              <a:rPr lang="en-US" sz="3200" dirty="0" err="1">
                <a:solidFill>
                  <a:srgbClr val="000000"/>
                </a:solidFill>
                <a:latin typeface="Minion Pro"/>
                <a:cs typeface="Minion Pro"/>
              </a:rPr>
              <a:t>λ</a:t>
            </a:r>
            <a:r>
              <a:rPr lang="en-US" sz="3200" dirty="0">
                <a:solidFill>
                  <a:srgbClr val="000000"/>
                </a:solidFill>
                <a:latin typeface="Minion Pro"/>
                <a:cs typeface="Minion Pro"/>
              </a:rPr>
              <a:t>αβ</a:t>
            </a:r>
            <a:r>
              <a:rPr lang="en-US" sz="3200" dirty="0" err="1">
                <a:solidFill>
                  <a:srgbClr val="000000"/>
                </a:solidFill>
                <a:latin typeface="Minion Pro"/>
                <a:cs typeface="Minion Pro"/>
              </a:rPr>
              <a:t>όντες</a:t>
            </a:r>
            <a:r>
              <a:rPr lang="en-US" sz="3200" dirty="0">
                <a:solidFill>
                  <a:srgbClr val="000000"/>
                </a:solidFill>
                <a:latin typeface="Minion Pro"/>
                <a:cs typeface="Minion Pro"/>
              </a:rPr>
              <a:t> </a:t>
            </a:r>
            <a:r>
              <a:rPr lang="en-US" sz="3200" dirty="0">
                <a:latin typeface="Minion Pro"/>
                <a:cs typeface="Minion Pro"/>
              </a:rPr>
              <a:t>α</a:t>
            </a:r>
            <a:r>
              <a:rPr lang="en-US" sz="3200" dirty="0" err="1">
                <a:latin typeface="Minion Pro"/>
                <a:cs typeface="Minion Pro"/>
              </a:rPr>
              <a:t>ὐτὸν</a:t>
            </a:r>
            <a:r>
              <a:rPr lang="en-US" sz="3200" dirty="0">
                <a:latin typeface="Minion Pro"/>
                <a:cs typeface="Minion Pro"/>
              </a:rPr>
              <a:t> </a:t>
            </a:r>
            <a:r>
              <a:rPr lang="en-US" sz="3200" dirty="0" err="1">
                <a:latin typeface="Minion Pro"/>
                <a:cs typeface="Minion Pro"/>
              </a:rPr>
              <a:t>ἐξέ</a:t>
            </a:r>
            <a:r>
              <a:rPr lang="en-US" sz="3200" dirty="0">
                <a:latin typeface="Minion Pro"/>
                <a:cs typeface="Minion Pro"/>
              </a:rPr>
              <a:t>βα</a:t>
            </a:r>
            <a:r>
              <a:rPr lang="en-US" sz="3200" dirty="0" err="1">
                <a:latin typeface="Minion Pro"/>
                <a:cs typeface="Minion Pro"/>
              </a:rPr>
              <a:t>λον</a:t>
            </a:r>
            <a:r>
              <a:rPr lang="en-US" sz="3200" dirty="0">
                <a:latin typeface="Minion Pro"/>
                <a:cs typeface="Minion Pro"/>
              </a:rPr>
              <a:t> </a:t>
            </a:r>
            <a:r>
              <a:rPr lang="en-US" sz="3200" dirty="0" err="1">
                <a:latin typeface="Minion Pro"/>
                <a:cs typeface="Minion Pro"/>
              </a:rPr>
              <a:t>ἔξω</a:t>
            </a:r>
            <a:r>
              <a:rPr lang="en-US" sz="3200" dirty="0">
                <a:latin typeface="Minion Pro"/>
                <a:cs typeface="Minion Pro"/>
              </a:rPr>
              <a:t> </a:t>
            </a:r>
            <a:r>
              <a:rPr lang="en-US" sz="3200" dirty="0" err="1">
                <a:latin typeface="Minion Pro"/>
                <a:cs typeface="Minion Pro"/>
              </a:rPr>
              <a:t>τοῦ</a:t>
            </a:r>
            <a:r>
              <a:rPr lang="en-US" sz="3200" dirty="0">
                <a:latin typeface="Minion Pro"/>
                <a:cs typeface="Minion Pro"/>
              </a:rPr>
              <a:t> </a:t>
            </a:r>
            <a:r>
              <a:rPr lang="en-US" sz="3200" dirty="0" err="1">
                <a:latin typeface="Minion Pro"/>
                <a:cs typeface="Minion Pro"/>
              </a:rPr>
              <a:t>ἀμ</a:t>
            </a:r>
            <a:r>
              <a:rPr lang="en-US" sz="3200" dirty="0">
                <a:latin typeface="Minion Pro"/>
                <a:cs typeface="Minion Pro"/>
              </a:rPr>
              <a:t>π</a:t>
            </a:r>
            <a:r>
              <a:rPr lang="en-US" sz="3200" dirty="0" err="1">
                <a:latin typeface="Minion Pro"/>
                <a:cs typeface="Minion Pro"/>
              </a:rPr>
              <a:t>ελῶνος</a:t>
            </a:r>
            <a:r>
              <a:rPr lang="en-US" sz="3200" dirty="0">
                <a:latin typeface="Minion Pro"/>
                <a:cs typeface="Minion Pro"/>
              </a:rPr>
              <a:t> </a:t>
            </a:r>
            <a:r>
              <a:rPr lang="en-US" sz="3200" dirty="0" err="1">
                <a:latin typeface="Minion Pro"/>
                <a:cs typeface="Minion Pro"/>
              </a:rPr>
              <a:t>κ</a:t>
            </a:r>
            <a:r>
              <a:rPr lang="en-US" sz="3200" dirty="0">
                <a:latin typeface="Minion Pro"/>
                <a:cs typeface="Minion Pro"/>
              </a:rPr>
              <a:t>α</a:t>
            </a:r>
            <a:r>
              <a:rPr lang="en-US" sz="3200" dirty="0" err="1">
                <a:latin typeface="Minion Pro"/>
                <a:cs typeface="Minion Pro"/>
              </a:rPr>
              <a:t>ὶ</a:t>
            </a:r>
            <a:r>
              <a:rPr lang="en-US" sz="3200" dirty="0">
                <a:latin typeface="Minion Pro"/>
                <a:cs typeface="Minion Pro"/>
              </a:rPr>
              <a:t> </a:t>
            </a:r>
            <a:r>
              <a:rPr lang="en-US" sz="3200" dirty="0" err="1">
                <a:latin typeface="Minion Pro"/>
                <a:cs typeface="Minion Pro"/>
              </a:rPr>
              <a:t>ἀ</a:t>
            </a:r>
            <a:r>
              <a:rPr lang="en-US" sz="3200" dirty="0">
                <a:latin typeface="Minion Pro"/>
                <a:cs typeface="Minion Pro"/>
              </a:rPr>
              <a:t>π</a:t>
            </a:r>
            <a:r>
              <a:rPr lang="en-US" sz="3200" dirty="0" err="1">
                <a:latin typeface="Minion Pro"/>
                <a:cs typeface="Minion Pro"/>
              </a:rPr>
              <a:t>έκτειν</a:t>
            </a:r>
            <a:r>
              <a:rPr lang="en-US" sz="3200" dirty="0">
                <a:latin typeface="Minion Pro"/>
                <a:cs typeface="Minion Pro"/>
              </a:rPr>
              <a:t>α</a:t>
            </a:r>
            <a:r>
              <a:rPr lang="en-US" sz="3200" dirty="0" err="1">
                <a:latin typeface="Minion Pro"/>
                <a:cs typeface="Minion Pro"/>
              </a:rPr>
              <a:t>ν</a:t>
            </a:r>
            <a:r>
              <a:rPr lang="en-US" sz="3200" dirty="0">
                <a:latin typeface="Minion Pro"/>
                <a:cs typeface="Minion Pro"/>
              </a:rPr>
              <a:t>.</a:t>
            </a:r>
          </a:p>
        </p:txBody>
      </p:sp>
      <p:graphicFrame>
        <p:nvGraphicFramePr>
          <p:cNvPr id="20672" name="Group 192"/>
          <p:cNvGraphicFramePr>
            <a:graphicFrameLocks noGrp="1"/>
          </p:cNvGraphicFramePr>
          <p:nvPr>
            <p:extLst>
              <p:ext uri="{D42A27DB-BD31-4B8C-83A1-F6EECF244321}">
                <p14:modId xmlns:p14="http://schemas.microsoft.com/office/powerpoint/2010/main" val="2710796187"/>
              </p:ext>
            </p:extLst>
          </p:nvPr>
        </p:nvGraphicFramePr>
        <p:xfrm>
          <a:off x="136975" y="2931790"/>
          <a:ext cx="8899525" cy="1714193"/>
        </p:xfrm>
        <a:graphic>
          <a:graphicData uri="http://schemas.openxmlformats.org/drawingml/2006/table">
            <a:tbl>
              <a:tblPr/>
              <a:tblGrid>
                <a:gridCol w="1893888"/>
                <a:gridCol w="411162"/>
                <a:gridCol w="411163"/>
                <a:gridCol w="411162"/>
                <a:gridCol w="411163"/>
                <a:gridCol w="411162"/>
                <a:gridCol w="411163"/>
                <a:gridCol w="411162"/>
                <a:gridCol w="1716088"/>
                <a:gridCol w="2411412"/>
              </a:tblGrid>
              <a:tr h="251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T</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dirty="0">
                          <a:ln>
                            <a:noFill/>
                          </a:ln>
                          <a:solidFill>
                            <a:schemeClr val="tx1"/>
                          </a:solidFill>
                          <a:effectLst/>
                          <a:latin typeface="Minion Pro"/>
                          <a:ea typeface="ＭＳ Ｐゴシック" charset="0"/>
                          <a:cs typeface="Minion Pro"/>
                        </a:rPr>
                        <a:t>V</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dirty="0">
                          <a:ln>
                            <a:noFill/>
                          </a:ln>
                          <a:solidFill>
                            <a:schemeClr val="tx1"/>
                          </a:solidFill>
                          <a:effectLst/>
                          <a:latin typeface="Minion Pro"/>
                          <a:ea typeface="ＭＳ Ｐゴシック" charset="0"/>
                          <a:cs typeface="Minion Pro"/>
                        </a:rPr>
                        <a:t>M</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P</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N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G</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C</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Forma léxica</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Traducción</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λ</a:t>
                      </a:r>
                      <a:r>
                        <a:rPr lang="en-US" sz="2400" b="0" dirty="0" smtClean="0">
                          <a:solidFill>
                            <a:schemeClr val="tx1"/>
                          </a:solidFill>
                          <a:latin typeface="Minion Pro"/>
                          <a:cs typeface="Minion Pro"/>
                        </a:rPr>
                        <a:t>αβ</a:t>
                      </a:r>
                      <a:r>
                        <a:rPr lang="en-US" sz="2400" b="0" dirty="0" err="1" smtClean="0">
                          <a:solidFill>
                            <a:schemeClr val="tx1"/>
                          </a:solidFill>
                          <a:latin typeface="Minion Pro"/>
                          <a:cs typeface="Minion Pro"/>
                        </a:rPr>
                        <a:t>όντες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kern="1200" cap="none" normalizeH="0" baseline="0" dirty="0">
                          <a:ln>
                            <a:noFill/>
                          </a:ln>
                          <a:solidFill>
                            <a:schemeClr val="tx1"/>
                          </a:solidFill>
                          <a:effectLst/>
                          <a:latin typeface="Minion Pro"/>
                          <a:ea typeface="ＭＳ Ｐゴシック" charset="0"/>
                          <a:cs typeface="Minion Pro"/>
                        </a:rPr>
                        <a:t>A2</a:t>
                      </a:r>
                      <a:endParaRPr kumimoji="0" lang="en-US" sz="1500" b="1" i="0" u="none" strike="noStrike" kern="1200"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P</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N</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λαμβάνω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100" b="0" i="0" u="none" strike="noStrike" cap="none" normalizeH="0" baseline="0">
                          <a:ln>
                            <a:noFill/>
                          </a:ln>
                          <a:solidFill>
                            <a:schemeClr val="tx1"/>
                          </a:solidFill>
                          <a:effectLst/>
                          <a:latin typeface="Minion Pro"/>
                          <a:ea typeface="ＭＳ Ｐゴシック" charset="0"/>
                          <a:cs typeface="Minion Pro"/>
                        </a:rPr>
                        <a:t>tomando</a:t>
                      </a:r>
                      <a:endParaRPr kumimoji="0" lang="en-US" sz="2100" b="0"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ἐξέ</a:t>
                      </a:r>
                      <a:r>
                        <a:rPr lang="en-US" sz="2400" b="0" dirty="0" smtClean="0">
                          <a:solidFill>
                            <a:schemeClr val="tx1"/>
                          </a:solidFill>
                          <a:latin typeface="Minion Pro"/>
                          <a:cs typeface="Minion Pro"/>
                        </a:rPr>
                        <a:t>βα</a:t>
                      </a:r>
                      <a:r>
                        <a:rPr lang="en-US" sz="2400" b="0" dirty="0" err="1" smtClean="0">
                          <a:solidFill>
                            <a:schemeClr val="tx1"/>
                          </a:solidFill>
                          <a:latin typeface="Minion Pro"/>
                          <a:cs typeface="Minion Pro"/>
                        </a:rPr>
                        <a:t>λον</a:t>
                      </a:r>
                      <a:r>
                        <a:rPr lang="en-US" sz="2400" b="0" dirty="0" smtClean="0">
                          <a:solidFill>
                            <a:schemeClr val="tx1"/>
                          </a:solidFill>
                          <a:latin typeface="Minion Pro"/>
                          <a:cs typeface="Minion Pro"/>
                        </a:rPr>
                        <a:t>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A2</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I</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3</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ἐκβάλλω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100" b="0" i="0" u="none" strike="noStrike" cap="none" normalizeH="0" baseline="0">
                          <a:ln>
                            <a:noFill/>
                          </a:ln>
                          <a:solidFill>
                            <a:schemeClr val="tx1"/>
                          </a:solidFill>
                          <a:effectLst/>
                          <a:latin typeface="Minion Pro"/>
                          <a:ea typeface="ＭＳ Ｐゴシック" charset="0"/>
                          <a:cs typeface="Minion Pro"/>
                        </a:rPr>
                        <a:t>echaron fuera</a:t>
                      </a:r>
                      <a:endParaRPr kumimoji="0" lang="en-US" sz="2100" b="0"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ἀ</a:t>
                      </a:r>
                      <a:r>
                        <a:rPr lang="en-US" sz="2400" b="0" dirty="0" smtClean="0">
                          <a:solidFill>
                            <a:schemeClr val="tx1"/>
                          </a:solidFill>
                          <a:latin typeface="Minion Pro"/>
                          <a:cs typeface="Minion Pro"/>
                        </a:rPr>
                        <a:t>π</a:t>
                      </a:r>
                      <a:r>
                        <a:rPr lang="en-US" sz="2400" b="0" dirty="0" err="1" smtClean="0">
                          <a:solidFill>
                            <a:schemeClr val="tx1"/>
                          </a:solidFill>
                          <a:latin typeface="Minion Pro"/>
                          <a:cs typeface="Minion Pro"/>
                        </a:rPr>
                        <a:t>έκτειν</a:t>
                      </a:r>
                      <a:r>
                        <a:rPr lang="en-US" sz="2400" b="0" dirty="0" smtClean="0">
                          <a:solidFill>
                            <a:schemeClr val="tx1"/>
                          </a:solidFill>
                          <a:latin typeface="Minion Pro"/>
                          <a:cs typeface="Minion Pro"/>
                        </a:rPr>
                        <a:t>α</a:t>
                      </a:r>
                      <a:r>
                        <a:rPr lang="en-US" sz="2400" b="0" dirty="0" err="1" smtClean="0">
                          <a:solidFill>
                            <a:schemeClr val="tx1"/>
                          </a:solidFill>
                          <a:latin typeface="Minion Pro"/>
                          <a:cs typeface="Minion Pro"/>
                        </a:rPr>
                        <a:t>ν</a:t>
                      </a:r>
                      <a:endParaRPr kumimoji="0" lang="en-US" sz="23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I</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3</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P</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ἀποκτείνω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a:ln>
                            <a:noFill/>
                          </a:ln>
                          <a:solidFill>
                            <a:schemeClr val="tx1"/>
                          </a:solidFill>
                          <a:effectLst/>
                          <a:latin typeface="Minion Pro"/>
                          <a:ea typeface="ＭＳ Ｐゴシック" charset="0"/>
                          <a:cs typeface="Minion Pro"/>
                        </a:rPr>
                        <a:t>mataron</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40929662"/>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5" name="Rectangle 75"/>
          <p:cNvSpPr>
            <a:spLocks noChangeArrowheads="1"/>
          </p:cNvSpPr>
          <p:nvPr/>
        </p:nvSpPr>
        <p:spPr bwMode="auto">
          <a:xfrm>
            <a:off x="250830" y="126380"/>
            <a:ext cx="86582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3200" dirty="0">
                <a:latin typeface="Minion Pro"/>
                <a:cs typeface="Minion Pro"/>
              </a:rPr>
              <a:t>Mat. 21:39 </a:t>
            </a:r>
            <a:r>
              <a:rPr lang="en-US" sz="3200" dirty="0" err="1">
                <a:latin typeface="Minion Pro"/>
                <a:cs typeface="Minion Pro"/>
              </a:rPr>
              <a:t>κ</a:t>
            </a:r>
            <a:r>
              <a:rPr lang="en-US" sz="3200" dirty="0">
                <a:latin typeface="Minion Pro"/>
                <a:cs typeface="Minion Pro"/>
              </a:rPr>
              <a:t>α</a:t>
            </a:r>
            <a:r>
              <a:rPr lang="en-US" sz="3200" dirty="0" err="1">
                <a:latin typeface="Minion Pro"/>
                <a:cs typeface="Minion Pro"/>
              </a:rPr>
              <a:t>ὶ</a:t>
            </a:r>
            <a:r>
              <a:rPr lang="en-US" sz="3200" dirty="0">
                <a:latin typeface="Minion Pro"/>
                <a:cs typeface="Minion Pro"/>
              </a:rPr>
              <a:t> </a:t>
            </a:r>
            <a:r>
              <a:rPr lang="en-US" sz="3200" dirty="0" err="1">
                <a:solidFill>
                  <a:srgbClr val="000000"/>
                </a:solidFill>
                <a:latin typeface="Minion Pro"/>
                <a:cs typeface="Minion Pro"/>
              </a:rPr>
              <a:t>λ</a:t>
            </a:r>
            <a:r>
              <a:rPr lang="en-US" sz="3200" dirty="0">
                <a:solidFill>
                  <a:srgbClr val="000000"/>
                </a:solidFill>
                <a:latin typeface="Minion Pro"/>
                <a:cs typeface="Minion Pro"/>
              </a:rPr>
              <a:t>αβ</a:t>
            </a:r>
            <a:r>
              <a:rPr lang="en-US" sz="3200" dirty="0" err="1">
                <a:solidFill>
                  <a:srgbClr val="000000"/>
                </a:solidFill>
                <a:latin typeface="Minion Pro"/>
                <a:cs typeface="Minion Pro"/>
              </a:rPr>
              <a:t>όντες</a:t>
            </a:r>
            <a:r>
              <a:rPr lang="en-US" sz="3200" dirty="0">
                <a:solidFill>
                  <a:srgbClr val="000000"/>
                </a:solidFill>
                <a:latin typeface="Minion Pro"/>
                <a:cs typeface="Minion Pro"/>
              </a:rPr>
              <a:t> </a:t>
            </a:r>
            <a:r>
              <a:rPr lang="en-US" sz="3200" dirty="0">
                <a:latin typeface="Minion Pro"/>
                <a:cs typeface="Minion Pro"/>
              </a:rPr>
              <a:t>α</a:t>
            </a:r>
            <a:r>
              <a:rPr lang="en-US" sz="3200" dirty="0" err="1">
                <a:latin typeface="Minion Pro"/>
                <a:cs typeface="Minion Pro"/>
              </a:rPr>
              <a:t>ὐτὸν</a:t>
            </a:r>
            <a:r>
              <a:rPr lang="en-US" sz="3200" dirty="0">
                <a:latin typeface="Minion Pro"/>
                <a:cs typeface="Minion Pro"/>
              </a:rPr>
              <a:t> </a:t>
            </a:r>
            <a:r>
              <a:rPr lang="en-US" sz="3200" dirty="0" err="1">
                <a:latin typeface="Minion Pro"/>
                <a:cs typeface="Minion Pro"/>
              </a:rPr>
              <a:t>ἐξέ</a:t>
            </a:r>
            <a:r>
              <a:rPr lang="en-US" sz="3200" dirty="0">
                <a:latin typeface="Minion Pro"/>
                <a:cs typeface="Minion Pro"/>
              </a:rPr>
              <a:t>βα</a:t>
            </a:r>
            <a:r>
              <a:rPr lang="en-US" sz="3200" dirty="0" err="1">
                <a:latin typeface="Minion Pro"/>
                <a:cs typeface="Minion Pro"/>
              </a:rPr>
              <a:t>λον</a:t>
            </a:r>
            <a:r>
              <a:rPr lang="en-US" sz="3200" dirty="0">
                <a:latin typeface="Minion Pro"/>
                <a:cs typeface="Minion Pro"/>
              </a:rPr>
              <a:t> </a:t>
            </a:r>
            <a:r>
              <a:rPr lang="en-US" sz="3200" dirty="0" err="1">
                <a:latin typeface="Minion Pro"/>
                <a:cs typeface="Minion Pro"/>
              </a:rPr>
              <a:t>ἔξω</a:t>
            </a:r>
            <a:r>
              <a:rPr lang="en-US" sz="3200" dirty="0">
                <a:latin typeface="Minion Pro"/>
                <a:cs typeface="Minion Pro"/>
              </a:rPr>
              <a:t> </a:t>
            </a:r>
            <a:r>
              <a:rPr lang="en-US" sz="3200" dirty="0" err="1">
                <a:latin typeface="Minion Pro"/>
                <a:cs typeface="Minion Pro"/>
              </a:rPr>
              <a:t>τοῦ</a:t>
            </a:r>
            <a:r>
              <a:rPr lang="en-US" sz="3200" dirty="0">
                <a:latin typeface="Minion Pro"/>
                <a:cs typeface="Minion Pro"/>
              </a:rPr>
              <a:t> </a:t>
            </a:r>
            <a:r>
              <a:rPr lang="en-US" sz="3200" dirty="0" err="1">
                <a:latin typeface="Minion Pro"/>
                <a:cs typeface="Minion Pro"/>
              </a:rPr>
              <a:t>ἀμ</a:t>
            </a:r>
            <a:r>
              <a:rPr lang="en-US" sz="3200" dirty="0">
                <a:latin typeface="Minion Pro"/>
                <a:cs typeface="Minion Pro"/>
              </a:rPr>
              <a:t>π</a:t>
            </a:r>
            <a:r>
              <a:rPr lang="en-US" sz="3200" dirty="0" err="1">
                <a:latin typeface="Minion Pro"/>
                <a:cs typeface="Minion Pro"/>
              </a:rPr>
              <a:t>ελῶνος</a:t>
            </a:r>
            <a:r>
              <a:rPr lang="en-US" sz="3200" dirty="0">
                <a:latin typeface="Minion Pro"/>
                <a:cs typeface="Minion Pro"/>
              </a:rPr>
              <a:t> </a:t>
            </a:r>
            <a:r>
              <a:rPr lang="en-US" sz="3200" dirty="0" err="1">
                <a:latin typeface="Minion Pro"/>
                <a:cs typeface="Minion Pro"/>
              </a:rPr>
              <a:t>κ</a:t>
            </a:r>
            <a:r>
              <a:rPr lang="en-US" sz="3200" dirty="0">
                <a:latin typeface="Minion Pro"/>
                <a:cs typeface="Minion Pro"/>
              </a:rPr>
              <a:t>α</a:t>
            </a:r>
            <a:r>
              <a:rPr lang="en-US" sz="3200" dirty="0" err="1">
                <a:latin typeface="Minion Pro"/>
                <a:cs typeface="Minion Pro"/>
              </a:rPr>
              <a:t>ὶ</a:t>
            </a:r>
            <a:r>
              <a:rPr lang="en-US" sz="3200" dirty="0">
                <a:latin typeface="Minion Pro"/>
                <a:cs typeface="Minion Pro"/>
              </a:rPr>
              <a:t> </a:t>
            </a:r>
            <a:r>
              <a:rPr lang="en-US" sz="3200" dirty="0" err="1">
                <a:latin typeface="Minion Pro"/>
                <a:cs typeface="Minion Pro"/>
              </a:rPr>
              <a:t>ἀ</a:t>
            </a:r>
            <a:r>
              <a:rPr lang="en-US" sz="3200" dirty="0">
                <a:latin typeface="Minion Pro"/>
                <a:cs typeface="Minion Pro"/>
              </a:rPr>
              <a:t>π</a:t>
            </a:r>
            <a:r>
              <a:rPr lang="en-US" sz="3200" dirty="0" err="1">
                <a:latin typeface="Minion Pro"/>
                <a:cs typeface="Minion Pro"/>
              </a:rPr>
              <a:t>έκτειν</a:t>
            </a:r>
            <a:r>
              <a:rPr lang="en-US" sz="3200" dirty="0">
                <a:latin typeface="Minion Pro"/>
                <a:cs typeface="Minion Pro"/>
              </a:rPr>
              <a:t>α</a:t>
            </a:r>
            <a:r>
              <a:rPr lang="en-US" sz="3200" dirty="0" err="1">
                <a:latin typeface="Minion Pro"/>
                <a:cs typeface="Minion Pro"/>
              </a:rPr>
              <a:t>ν</a:t>
            </a:r>
            <a:r>
              <a:rPr lang="en-US" sz="3200" dirty="0">
                <a:latin typeface="Minion Pro"/>
                <a:cs typeface="Minion Pro"/>
              </a:rPr>
              <a:t>.</a:t>
            </a:r>
          </a:p>
        </p:txBody>
      </p:sp>
      <p:sp>
        <p:nvSpPr>
          <p:cNvPr id="20556" name="Text Box 76"/>
          <p:cNvSpPr txBox="1">
            <a:spLocks noChangeArrowheads="1"/>
          </p:cNvSpPr>
          <p:nvPr/>
        </p:nvSpPr>
        <p:spPr bwMode="auto">
          <a:xfrm>
            <a:off x="179388" y="1422524"/>
            <a:ext cx="88201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 sz="3200" dirty="0">
                <a:solidFill>
                  <a:srgbClr val="0000FF"/>
                </a:solidFill>
                <a:latin typeface="Minion Pro" charset="0"/>
                <a:cs typeface="Minion Pro" charset="0"/>
              </a:rPr>
              <a:t>“y tomándolo lo echaron fuera de la viña y lo mataron”.</a:t>
            </a:r>
          </a:p>
        </p:txBody>
      </p:sp>
      <p:graphicFrame>
        <p:nvGraphicFramePr>
          <p:cNvPr id="20672" name="Group 192"/>
          <p:cNvGraphicFramePr>
            <a:graphicFrameLocks noGrp="1"/>
          </p:cNvGraphicFramePr>
          <p:nvPr>
            <p:extLst>
              <p:ext uri="{D42A27DB-BD31-4B8C-83A1-F6EECF244321}">
                <p14:modId xmlns:p14="http://schemas.microsoft.com/office/powerpoint/2010/main" val="406151311"/>
              </p:ext>
            </p:extLst>
          </p:nvPr>
        </p:nvGraphicFramePr>
        <p:xfrm>
          <a:off x="136975" y="2873781"/>
          <a:ext cx="8899525" cy="1714193"/>
        </p:xfrm>
        <a:graphic>
          <a:graphicData uri="http://schemas.openxmlformats.org/drawingml/2006/table">
            <a:tbl>
              <a:tblPr/>
              <a:tblGrid>
                <a:gridCol w="1893888"/>
                <a:gridCol w="411162"/>
                <a:gridCol w="411163"/>
                <a:gridCol w="411162"/>
                <a:gridCol w="411163"/>
                <a:gridCol w="411162"/>
                <a:gridCol w="411163"/>
                <a:gridCol w="411162"/>
                <a:gridCol w="1716088"/>
                <a:gridCol w="2411412"/>
              </a:tblGrid>
              <a:tr h="251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T</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dirty="0">
                          <a:ln>
                            <a:noFill/>
                          </a:ln>
                          <a:solidFill>
                            <a:schemeClr val="tx1"/>
                          </a:solidFill>
                          <a:effectLst/>
                          <a:latin typeface="Minion Pro"/>
                          <a:ea typeface="ＭＳ Ｐゴシック" charset="0"/>
                          <a:cs typeface="Minion Pro"/>
                        </a:rPr>
                        <a:t>V</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M</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P</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N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G</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Minion Pro"/>
                          <a:ea typeface="ＭＳ Ｐゴシック" charset="0"/>
                          <a:cs typeface="Minion Pro"/>
                        </a:rPr>
                        <a:t>C</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Forma léxica</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Traducción</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λ</a:t>
                      </a:r>
                      <a:r>
                        <a:rPr lang="en-US" sz="2400" b="0" dirty="0" smtClean="0">
                          <a:solidFill>
                            <a:schemeClr val="tx1"/>
                          </a:solidFill>
                          <a:latin typeface="Minion Pro"/>
                          <a:cs typeface="Minion Pro"/>
                        </a:rPr>
                        <a:t>αβ</a:t>
                      </a:r>
                      <a:r>
                        <a:rPr lang="en-US" sz="2400" b="0" dirty="0" err="1" smtClean="0">
                          <a:solidFill>
                            <a:schemeClr val="tx1"/>
                          </a:solidFill>
                          <a:latin typeface="Minion Pro"/>
                          <a:cs typeface="Minion Pro"/>
                        </a:rPr>
                        <a:t>όντες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kern="1200" cap="none" normalizeH="0" baseline="0" dirty="0">
                          <a:ln>
                            <a:noFill/>
                          </a:ln>
                          <a:solidFill>
                            <a:schemeClr val="tx1"/>
                          </a:solidFill>
                          <a:effectLst/>
                          <a:latin typeface="Minion Pro"/>
                          <a:ea typeface="ＭＳ Ｐゴシック" charset="0"/>
                          <a:cs typeface="Minion Pro"/>
                        </a:rPr>
                        <a:t>A2</a:t>
                      </a:r>
                      <a:endParaRPr kumimoji="0" lang="en-US" sz="1500" b="1" i="0" u="none" strike="noStrike" kern="1200"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P</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P</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N</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λαμβάνω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100" b="0" i="0" u="none" strike="noStrike" cap="none" normalizeH="0" baseline="0">
                          <a:ln>
                            <a:noFill/>
                          </a:ln>
                          <a:solidFill>
                            <a:schemeClr val="tx1"/>
                          </a:solidFill>
                          <a:effectLst/>
                          <a:latin typeface="Minion Pro"/>
                          <a:ea typeface="ＭＳ Ｐゴシック" charset="0"/>
                          <a:cs typeface="Minion Pro"/>
                        </a:rPr>
                        <a:t>tomando</a:t>
                      </a:r>
                      <a:endParaRPr kumimoji="0" lang="en-US" sz="2100" b="0"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ἐξέ</a:t>
                      </a:r>
                      <a:r>
                        <a:rPr lang="en-US" sz="2400" b="0" dirty="0" smtClean="0">
                          <a:solidFill>
                            <a:schemeClr val="tx1"/>
                          </a:solidFill>
                          <a:latin typeface="Minion Pro"/>
                          <a:cs typeface="Minion Pro"/>
                        </a:rPr>
                        <a:t>βα</a:t>
                      </a:r>
                      <a:r>
                        <a:rPr lang="en-US" sz="2400" b="0" dirty="0" err="1" smtClean="0">
                          <a:solidFill>
                            <a:schemeClr val="tx1"/>
                          </a:solidFill>
                          <a:latin typeface="Minion Pro"/>
                          <a:cs typeface="Minion Pro"/>
                        </a:rPr>
                        <a:t>λον</a:t>
                      </a:r>
                      <a:r>
                        <a:rPr lang="en-US" sz="2400" b="0" dirty="0" smtClean="0">
                          <a:solidFill>
                            <a:schemeClr val="tx1"/>
                          </a:solidFill>
                          <a:latin typeface="Minion Pro"/>
                          <a:cs typeface="Minion Pro"/>
                        </a:rPr>
                        <a:t>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A2</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I</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3</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ἐκβάλλω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100" b="0" i="0" u="none" strike="noStrike" cap="none" normalizeH="0" baseline="0">
                          <a:ln>
                            <a:noFill/>
                          </a:ln>
                          <a:solidFill>
                            <a:schemeClr val="tx1"/>
                          </a:solidFill>
                          <a:effectLst/>
                          <a:latin typeface="Minion Pro"/>
                          <a:ea typeface="ＭＳ Ｐゴシック" charset="0"/>
                          <a:cs typeface="Minion Pro"/>
                        </a:rPr>
                        <a:t>echaron fuera</a:t>
                      </a:r>
                      <a:endParaRPr kumimoji="0" lang="en-US" sz="2100" b="0"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3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0" dirty="0" err="1" smtClean="0">
                          <a:solidFill>
                            <a:schemeClr val="tx1"/>
                          </a:solidFill>
                          <a:latin typeface="Minion Pro"/>
                          <a:cs typeface="Minion Pro"/>
                        </a:rPr>
                        <a:t>ἀ</a:t>
                      </a:r>
                      <a:r>
                        <a:rPr lang="en-US" sz="2400" b="0" dirty="0" smtClean="0">
                          <a:solidFill>
                            <a:schemeClr val="tx1"/>
                          </a:solidFill>
                          <a:latin typeface="Minion Pro"/>
                          <a:cs typeface="Minion Pro"/>
                        </a:rPr>
                        <a:t>π</a:t>
                      </a:r>
                      <a:r>
                        <a:rPr lang="en-US" sz="2400" b="0" dirty="0" err="1" smtClean="0">
                          <a:solidFill>
                            <a:schemeClr val="tx1"/>
                          </a:solidFill>
                          <a:latin typeface="Minion Pro"/>
                          <a:cs typeface="Minion Pro"/>
                        </a:rPr>
                        <a:t>έκτειν</a:t>
                      </a:r>
                      <a:r>
                        <a:rPr lang="en-US" sz="2400" b="0" dirty="0" smtClean="0">
                          <a:solidFill>
                            <a:schemeClr val="tx1"/>
                          </a:solidFill>
                          <a:latin typeface="Minion Pro"/>
                          <a:cs typeface="Minion Pro"/>
                        </a:rPr>
                        <a:t>α</a:t>
                      </a:r>
                      <a:r>
                        <a:rPr lang="en-US" sz="2400" b="0" dirty="0" err="1" smtClean="0">
                          <a:solidFill>
                            <a:schemeClr val="tx1"/>
                          </a:solidFill>
                          <a:latin typeface="Minion Pro"/>
                          <a:cs typeface="Minion Pro"/>
                        </a:rPr>
                        <a:t>ν</a:t>
                      </a:r>
                      <a:endParaRPr kumimoji="0" lang="en-US" sz="23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dirty="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A</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I</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3</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500" b="1" i="0" u="none" strike="noStrike" cap="none" normalizeH="0" baseline="0">
                          <a:ln>
                            <a:noFill/>
                          </a:ln>
                          <a:solidFill>
                            <a:schemeClr val="tx1"/>
                          </a:solidFill>
                          <a:effectLst/>
                          <a:latin typeface="Minion Pro"/>
                          <a:ea typeface="ＭＳ Ｐゴシック" charset="0"/>
                          <a:cs typeface="Minion Pro"/>
                        </a:rPr>
                        <a:t>P</a:t>
                      </a: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ἀποκτείνω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a:ln>
                            <a:noFill/>
                          </a:ln>
                          <a:solidFill>
                            <a:schemeClr val="tx1"/>
                          </a:solidFill>
                          <a:effectLst/>
                          <a:latin typeface="Minion Pro"/>
                          <a:ea typeface="ＭＳ Ｐゴシック" charset="0"/>
                          <a:cs typeface="Minion Pro"/>
                        </a:rPr>
                        <a:t>mataron</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4092966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86" name="Group 82"/>
          <p:cNvGraphicFramePr>
            <a:graphicFrameLocks noGrp="1"/>
          </p:cNvGraphicFramePr>
          <p:nvPr>
            <p:extLst>
              <p:ext uri="{D42A27DB-BD31-4B8C-83A1-F6EECF244321}">
                <p14:modId xmlns:p14="http://schemas.microsoft.com/office/powerpoint/2010/main" val="4165203724"/>
              </p:ext>
            </p:extLst>
          </p:nvPr>
        </p:nvGraphicFramePr>
        <p:xfrm>
          <a:off x="179388" y="3435846"/>
          <a:ext cx="8845550" cy="1470701"/>
        </p:xfrm>
        <a:graphic>
          <a:graphicData uri="http://schemas.openxmlformats.org/drawingml/2006/table">
            <a:tbl>
              <a:tblPr/>
              <a:tblGrid>
                <a:gridCol w="1893887"/>
                <a:gridCol w="611188"/>
                <a:gridCol w="473075"/>
                <a:gridCol w="533400"/>
                <a:gridCol w="609600"/>
                <a:gridCol w="609600"/>
                <a:gridCol w="669925"/>
                <a:gridCol w="647700"/>
                <a:gridCol w="1080541"/>
                <a:gridCol w="1716634"/>
              </a:tblGrid>
              <a:tr h="3200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Tiempo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Voz</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Modo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Persona</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Forma léxica</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Minion Pro"/>
                          <a:ea typeface="ＭＳ Ｐゴシック" charset="0"/>
                          <a:cs typeface="Minion Pro"/>
                        </a:rPr>
                        <a:t>Traducción</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ἀκούσ</a:t>
                      </a:r>
                      <a:r>
                        <a:rPr lang="en-US" sz="2000" b="0" dirty="0" smtClean="0">
                          <a:latin typeface="Minion Pro"/>
                          <a:cs typeface="Minion Pro"/>
                        </a:rPr>
                        <a:t>α</a:t>
                      </a:r>
                      <a:r>
                        <a:rPr lang="en-US" sz="2000" b="0" dirty="0" err="1" smtClean="0">
                          <a:latin typeface="Minion Pro"/>
                          <a:cs typeface="Minion Pro"/>
                        </a:rPr>
                        <a:t>ντες</a:t>
                      </a:r>
                      <a:r>
                        <a:rPr lang="en-US" sz="2000" b="0" dirty="0" smtClean="0">
                          <a:latin typeface="Minion Pro"/>
                          <a:cs typeface="Minion Pro"/>
                        </a:rPr>
                        <a:t> </a:t>
                      </a:r>
                      <a:endParaRPr kumimoji="0" lang="es-PE" sz="20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smtClean="0">
                          <a:solidFill>
                            <a:srgbClr val="000000"/>
                          </a:solidFill>
                          <a:latin typeface="Minion Pro"/>
                          <a:cs typeface="Minion Pro"/>
                        </a:rPr>
                        <a:t>π</a:t>
                      </a:r>
                      <a:r>
                        <a:rPr lang="en-US" sz="2000" b="0" dirty="0" err="1" smtClean="0">
                          <a:solidFill>
                            <a:srgbClr val="000000"/>
                          </a:solidFill>
                          <a:latin typeface="Minion Pro"/>
                          <a:cs typeface="Minion Pro"/>
                        </a:rPr>
                        <a:t>ιστεύσ</a:t>
                      </a:r>
                      <a:r>
                        <a:rPr lang="en-US" sz="2000" b="0" dirty="0" smtClean="0">
                          <a:solidFill>
                            <a:srgbClr val="000000"/>
                          </a:solidFill>
                          <a:latin typeface="Minion Pro"/>
                          <a:cs typeface="Minion Pro"/>
                        </a:rPr>
                        <a:t>α</a:t>
                      </a:r>
                      <a:r>
                        <a:rPr lang="en-US" sz="2000" b="0" dirty="0" err="1" smtClean="0">
                          <a:solidFill>
                            <a:srgbClr val="000000"/>
                          </a:solidFill>
                          <a:latin typeface="Minion Pro"/>
                          <a:cs typeface="Minion Pro"/>
                        </a:rPr>
                        <a:t>ντες</a:t>
                      </a:r>
                      <a:r>
                        <a:rPr lang="en-US" sz="2000" b="0" dirty="0" smtClean="0">
                          <a:solidFill>
                            <a:srgbClr val="000000"/>
                          </a:solidFill>
                          <a:latin typeface="Minion Pro"/>
                          <a:cs typeface="Minion Pro"/>
                        </a:rPr>
                        <a:t> </a:t>
                      </a:r>
                      <a:endParaRPr kumimoji="0" lang="es-PE" sz="20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ἐσφρ</a:t>
                      </a:r>
                      <a:r>
                        <a:rPr lang="en-US" sz="2000" b="0" dirty="0" smtClean="0">
                          <a:latin typeface="Minion Pro"/>
                          <a:cs typeface="Minion Pro"/>
                        </a:rPr>
                        <a:t>α</a:t>
                      </a:r>
                      <a:r>
                        <a:rPr lang="en-US" sz="2000" b="0" dirty="0" err="1" smtClean="0">
                          <a:latin typeface="Minion Pro"/>
                          <a:cs typeface="Minion Pro"/>
                        </a:rPr>
                        <a:t>γίσθητε</a:t>
                      </a:r>
                      <a:r>
                        <a:rPr lang="en-US" sz="2000" b="0" dirty="0" smtClean="0">
                          <a:latin typeface="Minion Pro"/>
                          <a:cs typeface="Minion Pro"/>
                        </a:rPr>
                        <a:t> </a:t>
                      </a:r>
                      <a:endParaRPr kumimoji="0" lang="es-PE" sz="19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79" name="Rectangle 75"/>
          <p:cNvSpPr>
            <a:spLocks noChangeArrowheads="1"/>
          </p:cNvSpPr>
          <p:nvPr/>
        </p:nvSpPr>
        <p:spPr bwMode="auto">
          <a:xfrm>
            <a:off x="323853" y="188298"/>
            <a:ext cx="856932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2600" dirty="0" err="1">
                <a:latin typeface="Minion Pro"/>
                <a:cs typeface="Minion Pro"/>
              </a:rPr>
              <a:t>Ef</a:t>
            </a:r>
            <a:r>
              <a:rPr lang="es-ES" sz="2600" dirty="0">
                <a:latin typeface="Minion Pro"/>
                <a:cs typeface="Minion Pro"/>
              </a:rPr>
              <a:t> 1:13 </a:t>
            </a:r>
            <a:r>
              <a:rPr lang="en-US" sz="2600" dirty="0" err="1">
                <a:latin typeface="Minion Pro"/>
                <a:cs typeface="Minion Pro"/>
              </a:rPr>
              <a:t>Εν</a:t>
            </a:r>
            <a:r>
              <a:rPr lang="en-US" sz="2600" dirty="0">
                <a:latin typeface="Minion Pro"/>
                <a:cs typeface="Minion Pro"/>
              </a:rPr>
              <a:t> </a:t>
            </a:r>
            <a:r>
              <a:rPr lang="en-US" sz="2600" dirty="0" err="1">
                <a:latin typeface="Minion Pro"/>
                <a:cs typeface="Minion Pro"/>
              </a:rPr>
              <a:t>ᾧ</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err="1">
                <a:latin typeface="Minion Pro"/>
                <a:cs typeface="Minion Pro"/>
              </a:rPr>
              <a:t>ὑμεῖς</a:t>
            </a:r>
            <a:r>
              <a:rPr lang="en-US" sz="2600" dirty="0">
                <a:latin typeface="Minion Pro"/>
                <a:cs typeface="Minion Pro"/>
              </a:rPr>
              <a:t> </a:t>
            </a:r>
            <a:r>
              <a:rPr lang="en-US" sz="2600" dirty="0" err="1">
                <a:latin typeface="Minion Pro"/>
                <a:cs typeface="Minion Pro"/>
              </a:rPr>
              <a:t>ἀκούσ</a:t>
            </a:r>
            <a:r>
              <a:rPr lang="en-US" sz="2600" dirty="0">
                <a:latin typeface="Minion Pro"/>
                <a:cs typeface="Minion Pro"/>
              </a:rPr>
              <a:t>α</a:t>
            </a:r>
            <a:r>
              <a:rPr lang="en-US" sz="2600" dirty="0" err="1">
                <a:latin typeface="Minion Pro"/>
                <a:cs typeface="Minion Pro"/>
              </a:rPr>
              <a:t>ντες</a:t>
            </a:r>
            <a:r>
              <a:rPr lang="en-US" sz="2600" dirty="0">
                <a:latin typeface="Minion Pro"/>
                <a:cs typeface="Minion Pro"/>
              </a:rPr>
              <a:t> </a:t>
            </a:r>
            <a:r>
              <a:rPr lang="en-US" sz="2600" dirty="0" err="1">
                <a:latin typeface="Minion Pro"/>
                <a:cs typeface="Minion Pro"/>
              </a:rPr>
              <a:t>τὸν</a:t>
            </a:r>
            <a:r>
              <a:rPr lang="en-US" sz="2600" dirty="0">
                <a:latin typeface="Minion Pro"/>
                <a:cs typeface="Minion Pro"/>
              </a:rPr>
              <a:t> </a:t>
            </a:r>
            <a:r>
              <a:rPr lang="en-US" sz="2600" dirty="0" err="1">
                <a:latin typeface="Minion Pro"/>
                <a:cs typeface="Minion Pro"/>
              </a:rPr>
              <a:t>λόγον</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ἀληθεί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τὸ</a:t>
            </a:r>
            <a:r>
              <a:rPr lang="en-US" sz="2600" dirty="0">
                <a:latin typeface="Minion Pro"/>
                <a:cs typeface="Minion Pro"/>
              </a:rPr>
              <a:t> </a:t>
            </a:r>
            <a:r>
              <a:rPr lang="en-US" sz="2600" dirty="0" err="1">
                <a:latin typeface="Minion Pro"/>
                <a:cs typeface="Minion Pro"/>
              </a:rPr>
              <a:t>εὐ</a:t>
            </a:r>
            <a:r>
              <a:rPr lang="en-US" sz="2600" dirty="0">
                <a:latin typeface="Minion Pro"/>
                <a:cs typeface="Minion Pro"/>
              </a:rPr>
              <a:t>α</a:t>
            </a:r>
            <a:r>
              <a:rPr lang="en-US" sz="2600" dirty="0" err="1">
                <a:latin typeface="Minion Pro"/>
                <a:cs typeface="Minion Pro"/>
              </a:rPr>
              <a:t>γγέλιον</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σωτηρί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ὑμῶν</a:t>
            </a:r>
            <a:r>
              <a:rPr lang="en-US" sz="2600" dirty="0">
                <a:latin typeface="Minion Pro"/>
                <a:cs typeface="Minion Pro"/>
              </a:rPr>
              <a:t>, </a:t>
            </a:r>
            <a:r>
              <a:rPr lang="en-US" sz="2600" dirty="0" err="1">
                <a:latin typeface="Minion Pro"/>
                <a:cs typeface="Minion Pro"/>
              </a:rPr>
              <a:t>ἐν</a:t>
            </a:r>
            <a:r>
              <a:rPr lang="en-US" sz="2600" dirty="0">
                <a:latin typeface="Minion Pro"/>
                <a:cs typeface="Minion Pro"/>
              </a:rPr>
              <a:t> </a:t>
            </a:r>
            <a:r>
              <a:rPr lang="en-US" sz="2600" dirty="0" err="1">
                <a:latin typeface="Minion Pro"/>
                <a:cs typeface="Minion Pro"/>
              </a:rPr>
              <a:t>ᾧ</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a:solidFill>
                  <a:srgbClr val="000000"/>
                </a:solidFill>
                <a:latin typeface="Minion Pro"/>
                <a:cs typeface="Minion Pro"/>
              </a:rPr>
              <a:t>π</a:t>
            </a:r>
            <a:r>
              <a:rPr lang="en-US" sz="2600" dirty="0" err="1">
                <a:solidFill>
                  <a:srgbClr val="000000"/>
                </a:solidFill>
                <a:latin typeface="Minion Pro"/>
                <a:cs typeface="Minion Pro"/>
              </a:rPr>
              <a:t>ιστεύσ</a:t>
            </a:r>
            <a:r>
              <a:rPr lang="en-US" sz="2600" dirty="0">
                <a:solidFill>
                  <a:srgbClr val="000000"/>
                </a:solidFill>
                <a:latin typeface="Minion Pro"/>
                <a:cs typeface="Minion Pro"/>
              </a:rPr>
              <a:t>α</a:t>
            </a:r>
            <a:r>
              <a:rPr lang="en-US" sz="2600" dirty="0" err="1">
                <a:solidFill>
                  <a:srgbClr val="000000"/>
                </a:solidFill>
                <a:latin typeface="Minion Pro"/>
                <a:cs typeface="Minion Pro"/>
              </a:rPr>
              <a:t>ντες</a:t>
            </a:r>
            <a:r>
              <a:rPr lang="en-US" sz="2600" dirty="0">
                <a:solidFill>
                  <a:srgbClr val="000000"/>
                </a:solidFill>
                <a:latin typeface="Minion Pro"/>
                <a:cs typeface="Minion Pro"/>
              </a:rPr>
              <a:t> </a:t>
            </a:r>
            <a:r>
              <a:rPr lang="en-US" sz="2600" dirty="0" err="1">
                <a:latin typeface="Minion Pro"/>
                <a:cs typeface="Minion Pro"/>
              </a:rPr>
              <a:t>ἐσφρ</a:t>
            </a:r>
            <a:r>
              <a:rPr lang="en-US" sz="2600" dirty="0">
                <a:latin typeface="Minion Pro"/>
                <a:cs typeface="Minion Pro"/>
              </a:rPr>
              <a:t>α</a:t>
            </a:r>
            <a:r>
              <a:rPr lang="en-US" sz="2600" dirty="0" err="1">
                <a:latin typeface="Minion Pro"/>
                <a:cs typeface="Minion Pro"/>
              </a:rPr>
              <a:t>γίσθητε</a:t>
            </a:r>
            <a:r>
              <a:rPr lang="en-US" sz="2600" dirty="0">
                <a:latin typeface="Minion Pro"/>
                <a:cs typeface="Minion Pro"/>
              </a:rPr>
              <a:t> </a:t>
            </a:r>
            <a:r>
              <a:rPr lang="en-US" sz="2600" dirty="0" err="1">
                <a:latin typeface="Minion Pro"/>
                <a:cs typeface="Minion Pro"/>
              </a:rPr>
              <a:t>τῷ</a:t>
            </a:r>
            <a:r>
              <a:rPr lang="en-US" sz="2600" dirty="0">
                <a:latin typeface="Minion Pro"/>
                <a:cs typeface="Minion Pro"/>
              </a:rPr>
              <a:t> π</a:t>
            </a:r>
            <a:r>
              <a:rPr lang="en-US" sz="2600" dirty="0" err="1">
                <a:latin typeface="Minion Pro"/>
                <a:cs typeface="Minion Pro"/>
              </a:rPr>
              <a:t>νεύμ</a:t>
            </a:r>
            <a:r>
              <a:rPr lang="en-US" sz="2600" dirty="0">
                <a:latin typeface="Minion Pro"/>
                <a:cs typeface="Minion Pro"/>
              </a:rPr>
              <a:t>α</a:t>
            </a:r>
            <a:r>
              <a:rPr lang="en-US" sz="2600" dirty="0" err="1">
                <a:latin typeface="Minion Pro"/>
                <a:cs typeface="Minion Pro"/>
              </a:rPr>
              <a:t>τι</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ἐ</a:t>
            </a:r>
            <a:r>
              <a:rPr lang="en-US" sz="2600" dirty="0">
                <a:latin typeface="Minion Pro"/>
                <a:cs typeface="Minion Pro"/>
              </a:rPr>
              <a:t>πα</a:t>
            </a:r>
            <a:r>
              <a:rPr lang="en-US" sz="2600" dirty="0" err="1">
                <a:latin typeface="Minion Pro"/>
                <a:cs typeface="Minion Pro"/>
              </a:rPr>
              <a:t>γγελί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τῷ</a:t>
            </a:r>
            <a:r>
              <a:rPr lang="en-US" sz="2600" dirty="0">
                <a:latin typeface="Minion Pro"/>
                <a:cs typeface="Minion Pro"/>
              </a:rPr>
              <a:t> </a:t>
            </a:r>
            <a:r>
              <a:rPr lang="en-US" sz="2600" dirty="0" err="1">
                <a:latin typeface="Minion Pro"/>
                <a:cs typeface="Minion Pro"/>
              </a:rPr>
              <a:t>ἁγίῳ</a:t>
            </a:r>
            <a:r>
              <a:rPr lang="en-US" sz="2600" dirty="0">
                <a:latin typeface="Minion Pro"/>
                <a:cs typeface="Minion Pro"/>
              </a:rPr>
              <a:t>,</a:t>
            </a:r>
          </a:p>
        </p:txBody>
      </p:sp>
    </p:spTree>
    <p:extLst>
      <p:ext uri="{BB962C8B-B14F-4D97-AF65-F5344CB8AC3E}">
        <p14:creationId xmlns:p14="http://schemas.microsoft.com/office/powerpoint/2010/main" val="2144699449"/>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86" name="Group 82"/>
          <p:cNvGraphicFramePr>
            <a:graphicFrameLocks noGrp="1"/>
          </p:cNvGraphicFramePr>
          <p:nvPr>
            <p:extLst>
              <p:ext uri="{D42A27DB-BD31-4B8C-83A1-F6EECF244321}">
                <p14:modId xmlns:p14="http://schemas.microsoft.com/office/powerpoint/2010/main" val="2797890186"/>
              </p:ext>
            </p:extLst>
          </p:nvPr>
        </p:nvGraphicFramePr>
        <p:xfrm>
          <a:off x="179388" y="3435846"/>
          <a:ext cx="8845550" cy="1455461"/>
        </p:xfrm>
        <a:graphic>
          <a:graphicData uri="http://schemas.openxmlformats.org/drawingml/2006/table">
            <a:tbl>
              <a:tblPr/>
              <a:tblGrid>
                <a:gridCol w="1893887"/>
                <a:gridCol w="611188"/>
                <a:gridCol w="473075"/>
                <a:gridCol w="533400"/>
                <a:gridCol w="609600"/>
                <a:gridCol w="609600"/>
                <a:gridCol w="669925"/>
                <a:gridCol w="647700"/>
                <a:gridCol w="1080541"/>
                <a:gridCol w="1716634"/>
              </a:tblGrid>
              <a:tr h="3200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Tiempo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Voz</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Modo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Persona</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Forma léxica</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Minion Pro"/>
                          <a:ea typeface="ＭＳ Ｐゴシック" charset="0"/>
                          <a:cs typeface="Minion Pro"/>
                        </a:rPr>
                        <a:t>Traducción</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ἀκούσ</a:t>
                      </a:r>
                      <a:r>
                        <a:rPr lang="en-US" sz="2000" b="0" dirty="0" smtClean="0">
                          <a:latin typeface="Minion Pro"/>
                          <a:cs typeface="Minion Pro"/>
                        </a:rPr>
                        <a:t>α</a:t>
                      </a:r>
                      <a:r>
                        <a:rPr lang="en-US" sz="2000" b="0" dirty="0" err="1" smtClean="0">
                          <a:latin typeface="Minion Pro"/>
                          <a:cs typeface="Minion Pro"/>
                        </a:rPr>
                        <a:t>ντες</a:t>
                      </a:r>
                      <a:r>
                        <a:rPr lang="en-US" sz="2000" b="0" dirty="0" smtClean="0">
                          <a:latin typeface="Minion Pro"/>
                          <a:cs typeface="Minion Pro"/>
                        </a:rPr>
                        <a:t> </a:t>
                      </a:r>
                      <a:endParaRPr kumimoji="0" lang="es-PE" sz="20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ἀκούω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habiendo</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oido</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smtClean="0">
                          <a:solidFill>
                            <a:srgbClr val="000000"/>
                          </a:solidFill>
                          <a:latin typeface="Minion Pro"/>
                          <a:cs typeface="Minion Pro"/>
                        </a:rPr>
                        <a:t>π</a:t>
                      </a:r>
                      <a:r>
                        <a:rPr lang="en-US" sz="2000" b="0" dirty="0" err="1" smtClean="0">
                          <a:solidFill>
                            <a:srgbClr val="000000"/>
                          </a:solidFill>
                          <a:latin typeface="Minion Pro"/>
                          <a:cs typeface="Minion Pro"/>
                        </a:rPr>
                        <a:t>ιστεύσ</a:t>
                      </a:r>
                      <a:r>
                        <a:rPr lang="en-US" sz="2000" b="0" dirty="0" smtClean="0">
                          <a:solidFill>
                            <a:srgbClr val="000000"/>
                          </a:solidFill>
                          <a:latin typeface="Minion Pro"/>
                          <a:cs typeface="Minion Pro"/>
                        </a:rPr>
                        <a:t>α</a:t>
                      </a:r>
                      <a:r>
                        <a:rPr lang="en-US" sz="2000" b="0" dirty="0" err="1" smtClean="0">
                          <a:solidFill>
                            <a:srgbClr val="000000"/>
                          </a:solidFill>
                          <a:latin typeface="Minion Pro"/>
                          <a:cs typeface="Minion Pro"/>
                        </a:rPr>
                        <a:t>ντες</a:t>
                      </a:r>
                      <a:r>
                        <a:rPr lang="en-US" sz="2000" b="0" dirty="0" smtClean="0">
                          <a:solidFill>
                            <a:srgbClr val="000000"/>
                          </a:solidFill>
                          <a:latin typeface="Minion Pro"/>
                          <a:cs typeface="Minion Pro"/>
                        </a:rPr>
                        <a:t> </a:t>
                      </a:r>
                      <a:endParaRPr kumimoji="0" lang="es-PE" sz="20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ἐσφρ</a:t>
                      </a:r>
                      <a:r>
                        <a:rPr lang="en-US" sz="2000" b="0" dirty="0" smtClean="0">
                          <a:latin typeface="Minion Pro"/>
                          <a:cs typeface="Minion Pro"/>
                        </a:rPr>
                        <a:t>α</a:t>
                      </a:r>
                      <a:r>
                        <a:rPr lang="en-US" sz="2000" b="0" dirty="0" err="1" smtClean="0">
                          <a:latin typeface="Minion Pro"/>
                          <a:cs typeface="Minion Pro"/>
                        </a:rPr>
                        <a:t>γίσθητε</a:t>
                      </a:r>
                      <a:r>
                        <a:rPr lang="en-US" sz="2000" b="0" dirty="0" smtClean="0">
                          <a:latin typeface="Minion Pro"/>
                          <a:cs typeface="Minion Pro"/>
                        </a:rPr>
                        <a:t> </a:t>
                      </a:r>
                      <a:endParaRPr kumimoji="0" lang="es-PE" sz="19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79" name="Rectangle 75"/>
          <p:cNvSpPr>
            <a:spLocks noChangeArrowheads="1"/>
          </p:cNvSpPr>
          <p:nvPr/>
        </p:nvSpPr>
        <p:spPr bwMode="auto">
          <a:xfrm>
            <a:off x="323853" y="188298"/>
            <a:ext cx="856932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2600" dirty="0" err="1">
                <a:latin typeface="Minion Pro"/>
                <a:cs typeface="Minion Pro"/>
              </a:rPr>
              <a:t>Ef</a:t>
            </a:r>
            <a:r>
              <a:rPr lang="es-ES" sz="2600" dirty="0">
                <a:latin typeface="Minion Pro"/>
                <a:cs typeface="Minion Pro"/>
              </a:rPr>
              <a:t> 1:13 </a:t>
            </a:r>
            <a:r>
              <a:rPr lang="en-US" sz="2600" dirty="0" err="1">
                <a:latin typeface="Minion Pro"/>
                <a:cs typeface="Minion Pro"/>
              </a:rPr>
              <a:t>Εν</a:t>
            </a:r>
            <a:r>
              <a:rPr lang="en-US" sz="2600" dirty="0">
                <a:latin typeface="Minion Pro"/>
                <a:cs typeface="Minion Pro"/>
              </a:rPr>
              <a:t> </a:t>
            </a:r>
            <a:r>
              <a:rPr lang="en-US" sz="2600" dirty="0" err="1">
                <a:latin typeface="Minion Pro"/>
                <a:cs typeface="Minion Pro"/>
              </a:rPr>
              <a:t>ᾧ</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err="1">
                <a:latin typeface="Minion Pro"/>
                <a:cs typeface="Minion Pro"/>
              </a:rPr>
              <a:t>ὑμεῖς</a:t>
            </a:r>
            <a:r>
              <a:rPr lang="en-US" sz="2600" dirty="0">
                <a:latin typeface="Minion Pro"/>
                <a:cs typeface="Minion Pro"/>
              </a:rPr>
              <a:t> </a:t>
            </a:r>
            <a:r>
              <a:rPr lang="en-US" sz="2600" dirty="0" err="1">
                <a:latin typeface="Minion Pro"/>
                <a:cs typeface="Minion Pro"/>
              </a:rPr>
              <a:t>ἀκούσ</a:t>
            </a:r>
            <a:r>
              <a:rPr lang="en-US" sz="2600" dirty="0">
                <a:latin typeface="Minion Pro"/>
                <a:cs typeface="Minion Pro"/>
              </a:rPr>
              <a:t>α</a:t>
            </a:r>
            <a:r>
              <a:rPr lang="en-US" sz="2600" dirty="0" err="1">
                <a:latin typeface="Minion Pro"/>
                <a:cs typeface="Minion Pro"/>
              </a:rPr>
              <a:t>ντες</a:t>
            </a:r>
            <a:r>
              <a:rPr lang="en-US" sz="2600" dirty="0">
                <a:latin typeface="Minion Pro"/>
                <a:cs typeface="Minion Pro"/>
              </a:rPr>
              <a:t> </a:t>
            </a:r>
            <a:r>
              <a:rPr lang="en-US" sz="2600" dirty="0" err="1">
                <a:latin typeface="Minion Pro"/>
                <a:cs typeface="Minion Pro"/>
              </a:rPr>
              <a:t>τὸν</a:t>
            </a:r>
            <a:r>
              <a:rPr lang="en-US" sz="2600" dirty="0">
                <a:latin typeface="Minion Pro"/>
                <a:cs typeface="Minion Pro"/>
              </a:rPr>
              <a:t> </a:t>
            </a:r>
            <a:r>
              <a:rPr lang="en-US" sz="2600" dirty="0" err="1">
                <a:latin typeface="Minion Pro"/>
                <a:cs typeface="Minion Pro"/>
              </a:rPr>
              <a:t>λόγον</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ἀληθεί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τὸ</a:t>
            </a:r>
            <a:r>
              <a:rPr lang="en-US" sz="2600" dirty="0">
                <a:latin typeface="Minion Pro"/>
                <a:cs typeface="Minion Pro"/>
              </a:rPr>
              <a:t> </a:t>
            </a:r>
            <a:r>
              <a:rPr lang="en-US" sz="2600" dirty="0" err="1">
                <a:latin typeface="Minion Pro"/>
                <a:cs typeface="Minion Pro"/>
              </a:rPr>
              <a:t>εὐ</a:t>
            </a:r>
            <a:r>
              <a:rPr lang="en-US" sz="2600" dirty="0">
                <a:latin typeface="Minion Pro"/>
                <a:cs typeface="Minion Pro"/>
              </a:rPr>
              <a:t>α</a:t>
            </a:r>
            <a:r>
              <a:rPr lang="en-US" sz="2600" dirty="0" err="1">
                <a:latin typeface="Minion Pro"/>
                <a:cs typeface="Minion Pro"/>
              </a:rPr>
              <a:t>γγέλιον</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σωτηρί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ὑμῶν</a:t>
            </a:r>
            <a:r>
              <a:rPr lang="en-US" sz="2600" dirty="0">
                <a:latin typeface="Minion Pro"/>
                <a:cs typeface="Minion Pro"/>
              </a:rPr>
              <a:t>, </a:t>
            </a:r>
            <a:r>
              <a:rPr lang="en-US" sz="2600" dirty="0" err="1">
                <a:latin typeface="Minion Pro"/>
                <a:cs typeface="Minion Pro"/>
              </a:rPr>
              <a:t>ἐν</a:t>
            </a:r>
            <a:r>
              <a:rPr lang="en-US" sz="2600" dirty="0">
                <a:latin typeface="Minion Pro"/>
                <a:cs typeface="Minion Pro"/>
              </a:rPr>
              <a:t> </a:t>
            </a:r>
            <a:r>
              <a:rPr lang="en-US" sz="2600" dirty="0" err="1">
                <a:latin typeface="Minion Pro"/>
                <a:cs typeface="Minion Pro"/>
              </a:rPr>
              <a:t>ᾧ</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a:solidFill>
                  <a:srgbClr val="000000"/>
                </a:solidFill>
                <a:latin typeface="Minion Pro"/>
                <a:cs typeface="Minion Pro"/>
              </a:rPr>
              <a:t>π</a:t>
            </a:r>
            <a:r>
              <a:rPr lang="en-US" sz="2600" dirty="0" err="1">
                <a:solidFill>
                  <a:srgbClr val="000000"/>
                </a:solidFill>
                <a:latin typeface="Minion Pro"/>
                <a:cs typeface="Minion Pro"/>
              </a:rPr>
              <a:t>ιστεύσ</a:t>
            </a:r>
            <a:r>
              <a:rPr lang="en-US" sz="2600" dirty="0">
                <a:solidFill>
                  <a:srgbClr val="000000"/>
                </a:solidFill>
                <a:latin typeface="Minion Pro"/>
                <a:cs typeface="Minion Pro"/>
              </a:rPr>
              <a:t>α</a:t>
            </a:r>
            <a:r>
              <a:rPr lang="en-US" sz="2600" dirty="0" err="1">
                <a:solidFill>
                  <a:srgbClr val="000000"/>
                </a:solidFill>
                <a:latin typeface="Minion Pro"/>
                <a:cs typeface="Minion Pro"/>
              </a:rPr>
              <a:t>ντες</a:t>
            </a:r>
            <a:r>
              <a:rPr lang="en-US" sz="2600" dirty="0">
                <a:solidFill>
                  <a:srgbClr val="000000"/>
                </a:solidFill>
                <a:latin typeface="Minion Pro"/>
                <a:cs typeface="Minion Pro"/>
              </a:rPr>
              <a:t> </a:t>
            </a:r>
            <a:r>
              <a:rPr lang="en-US" sz="2600" dirty="0" err="1">
                <a:latin typeface="Minion Pro"/>
                <a:cs typeface="Minion Pro"/>
              </a:rPr>
              <a:t>ἐσφρ</a:t>
            </a:r>
            <a:r>
              <a:rPr lang="en-US" sz="2600" dirty="0">
                <a:latin typeface="Minion Pro"/>
                <a:cs typeface="Minion Pro"/>
              </a:rPr>
              <a:t>α</a:t>
            </a:r>
            <a:r>
              <a:rPr lang="en-US" sz="2600" dirty="0" err="1">
                <a:latin typeface="Minion Pro"/>
                <a:cs typeface="Minion Pro"/>
              </a:rPr>
              <a:t>γίσθητε</a:t>
            </a:r>
            <a:r>
              <a:rPr lang="en-US" sz="2600" dirty="0">
                <a:latin typeface="Minion Pro"/>
                <a:cs typeface="Minion Pro"/>
              </a:rPr>
              <a:t> </a:t>
            </a:r>
            <a:r>
              <a:rPr lang="en-US" sz="2600" dirty="0" err="1">
                <a:latin typeface="Minion Pro"/>
                <a:cs typeface="Minion Pro"/>
              </a:rPr>
              <a:t>τῷ</a:t>
            </a:r>
            <a:r>
              <a:rPr lang="en-US" sz="2600" dirty="0">
                <a:latin typeface="Minion Pro"/>
                <a:cs typeface="Minion Pro"/>
              </a:rPr>
              <a:t> π</a:t>
            </a:r>
            <a:r>
              <a:rPr lang="en-US" sz="2600" dirty="0" err="1">
                <a:latin typeface="Minion Pro"/>
                <a:cs typeface="Minion Pro"/>
              </a:rPr>
              <a:t>νεύμ</a:t>
            </a:r>
            <a:r>
              <a:rPr lang="en-US" sz="2600" dirty="0">
                <a:latin typeface="Minion Pro"/>
                <a:cs typeface="Minion Pro"/>
              </a:rPr>
              <a:t>α</a:t>
            </a:r>
            <a:r>
              <a:rPr lang="en-US" sz="2600" dirty="0" err="1">
                <a:latin typeface="Minion Pro"/>
                <a:cs typeface="Minion Pro"/>
              </a:rPr>
              <a:t>τι</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ἐ</a:t>
            </a:r>
            <a:r>
              <a:rPr lang="en-US" sz="2600" dirty="0">
                <a:latin typeface="Minion Pro"/>
                <a:cs typeface="Minion Pro"/>
              </a:rPr>
              <a:t>πα</a:t>
            </a:r>
            <a:r>
              <a:rPr lang="en-US" sz="2600" dirty="0" err="1">
                <a:latin typeface="Minion Pro"/>
                <a:cs typeface="Minion Pro"/>
              </a:rPr>
              <a:t>γγελί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τῷ</a:t>
            </a:r>
            <a:r>
              <a:rPr lang="en-US" sz="2600" dirty="0">
                <a:latin typeface="Minion Pro"/>
                <a:cs typeface="Minion Pro"/>
              </a:rPr>
              <a:t> </a:t>
            </a:r>
            <a:r>
              <a:rPr lang="en-US" sz="2600" dirty="0" err="1">
                <a:latin typeface="Minion Pro"/>
                <a:cs typeface="Minion Pro"/>
              </a:rPr>
              <a:t>ἁγίῳ</a:t>
            </a:r>
            <a:r>
              <a:rPr lang="en-US" sz="2600" dirty="0">
                <a:latin typeface="Minion Pro"/>
                <a:cs typeface="Minion Pro"/>
              </a:rPr>
              <a:t>,</a:t>
            </a:r>
          </a:p>
        </p:txBody>
      </p:sp>
    </p:spTree>
    <p:extLst>
      <p:ext uri="{BB962C8B-B14F-4D97-AF65-F5344CB8AC3E}">
        <p14:creationId xmlns:p14="http://schemas.microsoft.com/office/powerpoint/2010/main" val="2653347157"/>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86" name="Group 82"/>
          <p:cNvGraphicFramePr>
            <a:graphicFrameLocks noGrp="1"/>
          </p:cNvGraphicFramePr>
          <p:nvPr>
            <p:extLst>
              <p:ext uri="{D42A27DB-BD31-4B8C-83A1-F6EECF244321}">
                <p14:modId xmlns:p14="http://schemas.microsoft.com/office/powerpoint/2010/main" val="136905400"/>
              </p:ext>
            </p:extLst>
          </p:nvPr>
        </p:nvGraphicFramePr>
        <p:xfrm>
          <a:off x="179388" y="3435846"/>
          <a:ext cx="8845550" cy="1440221"/>
        </p:xfrm>
        <a:graphic>
          <a:graphicData uri="http://schemas.openxmlformats.org/drawingml/2006/table">
            <a:tbl>
              <a:tblPr/>
              <a:tblGrid>
                <a:gridCol w="1893887"/>
                <a:gridCol w="611188"/>
                <a:gridCol w="473075"/>
                <a:gridCol w="533400"/>
                <a:gridCol w="609600"/>
                <a:gridCol w="609600"/>
                <a:gridCol w="669925"/>
                <a:gridCol w="647700"/>
                <a:gridCol w="1080541"/>
                <a:gridCol w="1716634"/>
              </a:tblGrid>
              <a:tr h="3200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Tiempo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Voz</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Modo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Persona</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Forma léxica</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Minion Pro"/>
                          <a:ea typeface="ＭＳ Ｐゴシック" charset="0"/>
                          <a:cs typeface="Minion Pro"/>
                        </a:rPr>
                        <a:t>Traducción</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ἀκούσ</a:t>
                      </a:r>
                      <a:r>
                        <a:rPr lang="en-US" sz="2000" b="0" dirty="0" smtClean="0">
                          <a:latin typeface="Minion Pro"/>
                          <a:cs typeface="Minion Pro"/>
                        </a:rPr>
                        <a:t>α</a:t>
                      </a:r>
                      <a:r>
                        <a:rPr lang="en-US" sz="2000" b="0" dirty="0" err="1" smtClean="0">
                          <a:latin typeface="Minion Pro"/>
                          <a:cs typeface="Minion Pro"/>
                        </a:rPr>
                        <a:t>ντες</a:t>
                      </a:r>
                      <a:r>
                        <a:rPr lang="en-US" sz="2000" b="0" dirty="0" smtClean="0">
                          <a:latin typeface="Minion Pro"/>
                          <a:cs typeface="Minion Pro"/>
                        </a:rPr>
                        <a:t> </a:t>
                      </a:r>
                      <a:endParaRPr kumimoji="0" lang="es-PE" sz="20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ἀκούω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habiendo</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oido</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smtClean="0">
                          <a:solidFill>
                            <a:srgbClr val="000000"/>
                          </a:solidFill>
                          <a:latin typeface="Minion Pro"/>
                          <a:cs typeface="Minion Pro"/>
                        </a:rPr>
                        <a:t>π</a:t>
                      </a:r>
                      <a:r>
                        <a:rPr lang="en-US" sz="2000" b="0" dirty="0" err="1" smtClean="0">
                          <a:solidFill>
                            <a:srgbClr val="000000"/>
                          </a:solidFill>
                          <a:latin typeface="Minion Pro"/>
                          <a:cs typeface="Minion Pro"/>
                        </a:rPr>
                        <a:t>ιστεύσ</a:t>
                      </a:r>
                      <a:r>
                        <a:rPr lang="en-US" sz="2000" b="0" dirty="0" smtClean="0">
                          <a:solidFill>
                            <a:srgbClr val="000000"/>
                          </a:solidFill>
                          <a:latin typeface="Minion Pro"/>
                          <a:cs typeface="Minion Pro"/>
                        </a:rPr>
                        <a:t>α</a:t>
                      </a:r>
                      <a:r>
                        <a:rPr lang="en-US" sz="2000" b="0" dirty="0" err="1" smtClean="0">
                          <a:solidFill>
                            <a:srgbClr val="000000"/>
                          </a:solidFill>
                          <a:latin typeface="Minion Pro"/>
                          <a:cs typeface="Minion Pro"/>
                        </a:rPr>
                        <a:t>ντες</a:t>
                      </a:r>
                      <a:r>
                        <a:rPr lang="en-US" sz="2000" b="0" dirty="0" smtClean="0">
                          <a:solidFill>
                            <a:srgbClr val="000000"/>
                          </a:solidFill>
                          <a:latin typeface="Minion Pro"/>
                          <a:cs typeface="Minion Pro"/>
                        </a:rPr>
                        <a:t> </a:t>
                      </a:r>
                      <a:endParaRPr kumimoji="0" lang="es-PE" sz="20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πιστεύω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habiendo</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creido</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ἐσφρ</a:t>
                      </a:r>
                      <a:r>
                        <a:rPr lang="en-US" sz="2000" b="0" dirty="0" smtClean="0">
                          <a:latin typeface="Minion Pro"/>
                          <a:cs typeface="Minion Pro"/>
                        </a:rPr>
                        <a:t>α</a:t>
                      </a:r>
                      <a:r>
                        <a:rPr lang="en-US" sz="2000" b="0" dirty="0" err="1" smtClean="0">
                          <a:latin typeface="Minion Pro"/>
                          <a:cs typeface="Minion Pro"/>
                        </a:rPr>
                        <a:t>γίσθητε</a:t>
                      </a:r>
                      <a:r>
                        <a:rPr lang="en-US" sz="2000" b="0" dirty="0" smtClean="0">
                          <a:latin typeface="Minion Pro"/>
                          <a:cs typeface="Minion Pro"/>
                        </a:rPr>
                        <a:t> </a:t>
                      </a:r>
                      <a:endParaRPr kumimoji="0" lang="es-PE" sz="19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79" name="Rectangle 75"/>
          <p:cNvSpPr>
            <a:spLocks noChangeArrowheads="1"/>
          </p:cNvSpPr>
          <p:nvPr/>
        </p:nvSpPr>
        <p:spPr bwMode="auto">
          <a:xfrm>
            <a:off x="323853" y="188298"/>
            <a:ext cx="856932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2600" dirty="0" err="1">
                <a:latin typeface="Minion Pro"/>
                <a:cs typeface="Minion Pro"/>
              </a:rPr>
              <a:t>Ef</a:t>
            </a:r>
            <a:r>
              <a:rPr lang="es-ES" sz="2600" dirty="0">
                <a:latin typeface="Minion Pro"/>
                <a:cs typeface="Minion Pro"/>
              </a:rPr>
              <a:t> 1:13 </a:t>
            </a:r>
            <a:r>
              <a:rPr lang="en-US" sz="2600" dirty="0" err="1">
                <a:latin typeface="Minion Pro"/>
                <a:cs typeface="Minion Pro"/>
              </a:rPr>
              <a:t>Εν</a:t>
            </a:r>
            <a:r>
              <a:rPr lang="en-US" sz="2600" dirty="0">
                <a:latin typeface="Minion Pro"/>
                <a:cs typeface="Minion Pro"/>
              </a:rPr>
              <a:t> </a:t>
            </a:r>
            <a:r>
              <a:rPr lang="en-US" sz="2600" dirty="0" err="1">
                <a:latin typeface="Minion Pro"/>
                <a:cs typeface="Minion Pro"/>
              </a:rPr>
              <a:t>ᾧ</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err="1">
                <a:latin typeface="Minion Pro"/>
                <a:cs typeface="Minion Pro"/>
              </a:rPr>
              <a:t>ὑμεῖς</a:t>
            </a:r>
            <a:r>
              <a:rPr lang="en-US" sz="2600" dirty="0">
                <a:latin typeface="Minion Pro"/>
                <a:cs typeface="Minion Pro"/>
              </a:rPr>
              <a:t> </a:t>
            </a:r>
            <a:r>
              <a:rPr lang="en-US" sz="2600" dirty="0" err="1">
                <a:latin typeface="Minion Pro"/>
                <a:cs typeface="Minion Pro"/>
              </a:rPr>
              <a:t>ἀκούσ</a:t>
            </a:r>
            <a:r>
              <a:rPr lang="en-US" sz="2600" dirty="0">
                <a:latin typeface="Minion Pro"/>
                <a:cs typeface="Minion Pro"/>
              </a:rPr>
              <a:t>α</a:t>
            </a:r>
            <a:r>
              <a:rPr lang="en-US" sz="2600" dirty="0" err="1">
                <a:latin typeface="Minion Pro"/>
                <a:cs typeface="Minion Pro"/>
              </a:rPr>
              <a:t>ντες</a:t>
            </a:r>
            <a:r>
              <a:rPr lang="en-US" sz="2600" dirty="0">
                <a:latin typeface="Minion Pro"/>
                <a:cs typeface="Minion Pro"/>
              </a:rPr>
              <a:t> </a:t>
            </a:r>
            <a:r>
              <a:rPr lang="en-US" sz="2600" dirty="0" err="1">
                <a:latin typeface="Minion Pro"/>
                <a:cs typeface="Minion Pro"/>
              </a:rPr>
              <a:t>τὸν</a:t>
            </a:r>
            <a:r>
              <a:rPr lang="en-US" sz="2600" dirty="0">
                <a:latin typeface="Minion Pro"/>
                <a:cs typeface="Minion Pro"/>
              </a:rPr>
              <a:t> </a:t>
            </a:r>
            <a:r>
              <a:rPr lang="en-US" sz="2600" dirty="0" err="1">
                <a:latin typeface="Minion Pro"/>
                <a:cs typeface="Minion Pro"/>
              </a:rPr>
              <a:t>λόγον</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ἀληθεί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τὸ</a:t>
            </a:r>
            <a:r>
              <a:rPr lang="en-US" sz="2600" dirty="0">
                <a:latin typeface="Minion Pro"/>
                <a:cs typeface="Minion Pro"/>
              </a:rPr>
              <a:t> </a:t>
            </a:r>
            <a:r>
              <a:rPr lang="en-US" sz="2600" dirty="0" err="1">
                <a:latin typeface="Minion Pro"/>
                <a:cs typeface="Minion Pro"/>
              </a:rPr>
              <a:t>εὐ</a:t>
            </a:r>
            <a:r>
              <a:rPr lang="en-US" sz="2600" dirty="0">
                <a:latin typeface="Minion Pro"/>
                <a:cs typeface="Minion Pro"/>
              </a:rPr>
              <a:t>α</a:t>
            </a:r>
            <a:r>
              <a:rPr lang="en-US" sz="2600" dirty="0" err="1">
                <a:latin typeface="Minion Pro"/>
                <a:cs typeface="Minion Pro"/>
              </a:rPr>
              <a:t>γγέλιον</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σωτηρί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ὑμῶν</a:t>
            </a:r>
            <a:r>
              <a:rPr lang="en-US" sz="2600" dirty="0">
                <a:latin typeface="Minion Pro"/>
                <a:cs typeface="Minion Pro"/>
              </a:rPr>
              <a:t>, </a:t>
            </a:r>
            <a:r>
              <a:rPr lang="en-US" sz="2600" dirty="0" err="1">
                <a:latin typeface="Minion Pro"/>
                <a:cs typeface="Minion Pro"/>
              </a:rPr>
              <a:t>ἐν</a:t>
            </a:r>
            <a:r>
              <a:rPr lang="en-US" sz="2600" dirty="0">
                <a:latin typeface="Minion Pro"/>
                <a:cs typeface="Minion Pro"/>
              </a:rPr>
              <a:t> </a:t>
            </a:r>
            <a:r>
              <a:rPr lang="en-US" sz="2600" dirty="0" err="1">
                <a:latin typeface="Minion Pro"/>
                <a:cs typeface="Minion Pro"/>
              </a:rPr>
              <a:t>ᾧ</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a:solidFill>
                  <a:srgbClr val="000000"/>
                </a:solidFill>
                <a:latin typeface="Minion Pro"/>
                <a:cs typeface="Minion Pro"/>
              </a:rPr>
              <a:t>π</a:t>
            </a:r>
            <a:r>
              <a:rPr lang="en-US" sz="2600" dirty="0" err="1">
                <a:solidFill>
                  <a:srgbClr val="000000"/>
                </a:solidFill>
                <a:latin typeface="Minion Pro"/>
                <a:cs typeface="Minion Pro"/>
              </a:rPr>
              <a:t>ιστεύσ</a:t>
            </a:r>
            <a:r>
              <a:rPr lang="en-US" sz="2600" dirty="0">
                <a:solidFill>
                  <a:srgbClr val="000000"/>
                </a:solidFill>
                <a:latin typeface="Minion Pro"/>
                <a:cs typeface="Minion Pro"/>
              </a:rPr>
              <a:t>α</a:t>
            </a:r>
            <a:r>
              <a:rPr lang="en-US" sz="2600" dirty="0" err="1">
                <a:solidFill>
                  <a:srgbClr val="000000"/>
                </a:solidFill>
                <a:latin typeface="Minion Pro"/>
                <a:cs typeface="Minion Pro"/>
              </a:rPr>
              <a:t>ντες</a:t>
            </a:r>
            <a:r>
              <a:rPr lang="en-US" sz="2600" dirty="0">
                <a:solidFill>
                  <a:srgbClr val="000000"/>
                </a:solidFill>
                <a:latin typeface="Minion Pro"/>
                <a:cs typeface="Minion Pro"/>
              </a:rPr>
              <a:t> </a:t>
            </a:r>
            <a:r>
              <a:rPr lang="en-US" sz="2600" dirty="0" err="1">
                <a:latin typeface="Minion Pro"/>
                <a:cs typeface="Minion Pro"/>
              </a:rPr>
              <a:t>ἐσφρ</a:t>
            </a:r>
            <a:r>
              <a:rPr lang="en-US" sz="2600" dirty="0">
                <a:latin typeface="Minion Pro"/>
                <a:cs typeface="Minion Pro"/>
              </a:rPr>
              <a:t>α</a:t>
            </a:r>
            <a:r>
              <a:rPr lang="en-US" sz="2600" dirty="0" err="1">
                <a:latin typeface="Minion Pro"/>
                <a:cs typeface="Minion Pro"/>
              </a:rPr>
              <a:t>γίσθητε</a:t>
            </a:r>
            <a:r>
              <a:rPr lang="en-US" sz="2600" dirty="0">
                <a:latin typeface="Minion Pro"/>
                <a:cs typeface="Minion Pro"/>
              </a:rPr>
              <a:t> </a:t>
            </a:r>
            <a:r>
              <a:rPr lang="en-US" sz="2600" dirty="0" err="1">
                <a:latin typeface="Minion Pro"/>
                <a:cs typeface="Minion Pro"/>
              </a:rPr>
              <a:t>τῷ</a:t>
            </a:r>
            <a:r>
              <a:rPr lang="en-US" sz="2600" dirty="0">
                <a:latin typeface="Minion Pro"/>
                <a:cs typeface="Minion Pro"/>
              </a:rPr>
              <a:t> π</a:t>
            </a:r>
            <a:r>
              <a:rPr lang="en-US" sz="2600" dirty="0" err="1">
                <a:latin typeface="Minion Pro"/>
                <a:cs typeface="Minion Pro"/>
              </a:rPr>
              <a:t>νεύμ</a:t>
            </a:r>
            <a:r>
              <a:rPr lang="en-US" sz="2600" dirty="0">
                <a:latin typeface="Minion Pro"/>
                <a:cs typeface="Minion Pro"/>
              </a:rPr>
              <a:t>α</a:t>
            </a:r>
            <a:r>
              <a:rPr lang="en-US" sz="2600" dirty="0" err="1">
                <a:latin typeface="Minion Pro"/>
                <a:cs typeface="Minion Pro"/>
              </a:rPr>
              <a:t>τι</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ἐ</a:t>
            </a:r>
            <a:r>
              <a:rPr lang="en-US" sz="2600" dirty="0">
                <a:latin typeface="Minion Pro"/>
                <a:cs typeface="Minion Pro"/>
              </a:rPr>
              <a:t>πα</a:t>
            </a:r>
            <a:r>
              <a:rPr lang="en-US" sz="2600" dirty="0" err="1">
                <a:latin typeface="Minion Pro"/>
                <a:cs typeface="Minion Pro"/>
              </a:rPr>
              <a:t>γγελί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τῷ</a:t>
            </a:r>
            <a:r>
              <a:rPr lang="en-US" sz="2600" dirty="0">
                <a:latin typeface="Minion Pro"/>
                <a:cs typeface="Minion Pro"/>
              </a:rPr>
              <a:t> </a:t>
            </a:r>
            <a:r>
              <a:rPr lang="en-US" sz="2600" dirty="0" err="1">
                <a:latin typeface="Minion Pro"/>
                <a:cs typeface="Minion Pro"/>
              </a:rPr>
              <a:t>ἁγίῳ</a:t>
            </a:r>
            <a:r>
              <a:rPr lang="en-US" sz="2600" dirty="0">
                <a:latin typeface="Minion Pro"/>
                <a:cs typeface="Minion Pro"/>
              </a:rPr>
              <a:t>,</a:t>
            </a:r>
          </a:p>
        </p:txBody>
      </p:sp>
    </p:spTree>
    <p:extLst>
      <p:ext uri="{BB962C8B-B14F-4D97-AF65-F5344CB8AC3E}">
        <p14:creationId xmlns:p14="http://schemas.microsoft.com/office/powerpoint/2010/main" val="265334715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86" name="Group 82"/>
          <p:cNvGraphicFramePr>
            <a:graphicFrameLocks noGrp="1"/>
          </p:cNvGraphicFramePr>
          <p:nvPr>
            <p:extLst>
              <p:ext uri="{D42A27DB-BD31-4B8C-83A1-F6EECF244321}">
                <p14:modId xmlns:p14="http://schemas.microsoft.com/office/powerpoint/2010/main" val="1531757773"/>
              </p:ext>
            </p:extLst>
          </p:nvPr>
        </p:nvGraphicFramePr>
        <p:xfrm>
          <a:off x="179388" y="3435846"/>
          <a:ext cx="8845550" cy="1440221"/>
        </p:xfrm>
        <a:graphic>
          <a:graphicData uri="http://schemas.openxmlformats.org/drawingml/2006/table">
            <a:tbl>
              <a:tblPr/>
              <a:tblGrid>
                <a:gridCol w="1893887"/>
                <a:gridCol w="611188"/>
                <a:gridCol w="473075"/>
                <a:gridCol w="533400"/>
                <a:gridCol w="609600"/>
                <a:gridCol w="609600"/>
                <a:gridCol w="669925"/>
                <a:gridCol w="647700"/>
                <a:gridCol w="1080541"/>
                <a:gridCol w="1716634"/>
              </a:tblGrid>
              <a:tr h="3200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Tiempo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Voz</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Modo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Persona</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Forma léxica</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Minion Pro"/>
                          <a:ea typeface="ＭＳ Ｐゴシック" charset="0"/>
                          <a:cs typeface="Minion Pro"/>
                        </a:rPr>
                        <a:t>Traducción</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ἀκούσ</a:t>
                      </a:r>
                      <a:r>
                        <a:rPr lang="en-US" sz="2000" b="0" dirty="0" smtClean="0">
                          <a:latin typeface="Minion Pro"/>
                          <a:cs typeface="Minion Pro"/>
                        </a:rPr>
                        <a:t>α</a:t>
                      </a:r>
                      <a:r>
                        <a:rPr lang="en-US" sz="2000" b="0" dirty="0" err="1" smtClean="0">
                          <a:latin typeface="Minion Pro"/>
                          <a:cs typeface="Minion Pro"/>
                        </a:rPr>
                        <a:t>ντες</a:t>
                      </a:r>
                      <a:r>
                        <a:rPr lang="en-US" sz="2000" b="0" dirty="0" smtClean="0">
                          <a:latin typeface="Minion Pro"/>
                          <a:cs typeface="Minion Pro"/>
                        </a:rPr>
                        <a:t> </a:t>
                      </a:r>
                      <a:endParaRPr kumimoji="0" lang="es-PE" sz="20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ἀκούω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habiendo</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oido</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smtClean="0">
                          <a:solidFill>
                            <a:srgbClr val="000000"/>
                          </a:solidFill>
                          <a:latin typeface="Minion Pro"/>
                          <a:cs typeface="Minion Pro"/>
                        </a:rPr>
                        <a:t>π</a:t>
                      </a:r>
                      <a:r>
                        <a:rPr lang="en-US" sz="2000" b="0" dirty="0" err="1" smtClean="0">
                          <a:solidFill>
                            <a:srgbClr val="000000"/>
                          </a:solidFill>
                          <a:latin typeface="Minion Pro"/>
                          <a:cs typeface="Minion Pro"/>
                        </a:rPr>
                        <a:t>ιστεύσ</a:t>
                      </a:r>
                      <a:r>
                        <a:rPr lang="en-US" sz="2000" b="0" dirty="0" smtClean="0">
                          <a:solidFill>
                            <a:srgbClr val="000000"/>
                          </a:solidFill>
                          <a:latin typeface="Minion Pro"/>
                          <a:cs typeface="Minion Pro"/>
                        </a:rPr>
                        <a:t>α</a:t>
                      </a:r>
                      <a:r>
                        <a:rPr lang="en-US" sz="2000" b="0" dirty="0" err="1" smtClean="0">
                          <a:solidFill>
                            <a:srgbClr val="000000"/>
                          </a:solidFill>
                          <a:latin typeface="Minion Pro"/>
                          <a:cs typeface="Minion Pro"/>
                        </a:rPr>
                        <a:t>ντες</a:t>
                      </a:r>
                      <a:r>
                        <a:rPr lang="en-US" sz="2000" b="0" dirty="0" smtClean="0">
                          <a:solidFill>
                            <a:srgbClr val="000000"/>
                          </a:solidFill>
                          <a:latin typeface="Minion Pro"/>
                          <a:cs typeface="Minion Pro"/>
                        </a:rPr>
                        <a:t> </a:t>
                      </a:r>
                      <a:endParaRPr kumimoji="0" lang="es-PE" sz="20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πιστεύω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habiendo</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creido</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ἐσφρ</a:t>
                      </a:r>
                      <a:r>
                        <a:rPr lang="en-US" sz="2000" b="0" dirty="0" smtClean="0">
                          <a:latin typeface="Minion Pro"/>
                          <a:cs typeface="Minion Pro"/>
                        </a:rPr>
                        <a:t>α</a:t>
                      </a:r>
                      <a:r>
                        <a:rPr lang="en-US" sz="2000" b="0" dirty="0" err="1" smtClean="0">
                          <a:latin typeface="Minion Pro"/>
                          <a:cs typeface="Minion Pro"/>
                        </a:rPr>
                        <a:t>γίσθητε</a:t>
                      </a:r>
                      <a:r>
                        <a:rPr lang="en-US" sz="2000" b="0" dirty="0" smtClean="0">
                          <a:latin typeface="Minion Pro"/>
                          <a:cs typeface="Minion Pro"/>
                        </a:rPr>
                        <a:t> </a:t>
                      </a:r>
                      <a:endParaRPr kumimoji="0" lang="es-PE" sz="19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σφραγίζω</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fueron</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sellados</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79" name="Rectangle 75"/>
          <p:cNvSpPr>
            <a:spLocks noChangeArrowheads="1"/>
          </p:cNvSpPr>
          <p:nvPr/>
        </p:nvSpPr>
        <p:spPr bwMode="auto">
          <a:xfrm>
            <a:off x="323853" y="188298"/>
            <a:ext cx="856932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2600" dirty="0" err="1">
                <a:latin typeface="Minion Pro"/>
                <a:cs typeface="Minion Pro"/>
              </a:rPr>
              <a:t>Ef</a:t>
            </a:r>
            <a:r>
              <a:rPr lang="es-ES" sz="2600" dirty="0">
                <a:latin typeface="Minion Pro"/>
                <a:cs typeface="Minion Pro"/>
              </a:rPr>
              <a:t> 1:13 </a:t>
            </a:r>
            <a:r>
              <a:rPr lang="en-US" sz="2600" dirty="0" err="1">
                <a:latin typeface="Minion Pro"/>
                <a:cs typeface="Minion Pro"/>
              </a:rPr>
              <a:t>Εν</a:t>
            </a:r>
            <a:r>
              <a:rPr lang="en-US" sz="2600" dirty="0">
                <a:latin typeface="Minion Pro"/>
                <a:cs typeface="Minion Pro"/>
              </a:rPr>
              <a:t> </a:t>
            </a:r>
            <a:r>
              <a:rPr lang="en-US" sz="2600" dirty="0" err="1">
                <a:latin typeface="Minion Pro"/>
                <a:cs typeface="Minion Pro"/>
              </a:rPr>
              <a:t>ᾧ</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err="1">
                <a:latin typeface="Minion Pro"/>
                <a:cs typeface="Minion Pro"/>
              </a:rPr>
              <a:t>ὑμεῖς</a:t>
            </a:r>
            <a:r>
              <a:rPr lang="en-US" sz="2600" dirty="0">
                <a:latin typeface="Minion Pro"/>
                <a:cs typeface="Minion Pro"/>
              </a:rPr>
              <a:t> </a:t>
            </a:r>
            <a:r>
              <a:rPr lang="en-US" sz="2600" dirty="0" err="1">
                <a:latin typeface="Minion Pro"/>
                <a:cs typeface="Minion Pro"/>
              </a:rPr>
              <a:t>ἀκούσ</a:t>
            </a:r>
            <a:r>
              <a:rPr lang="en-US" sz="2600" dirty="0">
                <a:latin typeface="Minion Pro"/>
                <a:cs typeface="Minion Pro"/>
              </a:rPr>
              <a:t>α</a:t>
            </a:r>
            <a:r>
              <a:rPr lang="en-US" sz="2600" dirty="0" err="1">
                <a:latin typeface="Minion Pro"/>
                <a:cs typeface="Minion Pro"/>
              </a:rPr>
              <a:t>ντες</a:t>
            </a:r>
            <a:r>
              <a:rPr lang="en-US" sz="2600" dirty="0">
                <a:latin typeface="Minion Pro"/>
                <a:cs typeface="Minion Pro"/>
              </a:rPr>
              <a:t> </a:t>
            </a:r>
            <a:r>
              <a:rPr lang="en-US" sz="2600" dirty="0" err="1">
                <a:latin typeface="Minion Pro"/>
                <a:cs typeface="Minion Pro"/>
              </a:rPr>
              <a:t>τὸν</a:t>
            </a:r>
            <a:r>
              <a:rPr lang="en-US" sz="2600" dirty="0">
                <a:latin typeface="Minion Pro"/>
                <a:cs typeface="Minion Pro"/>
              </a:rPr>
              <a:t> </a:t>
            </a:r>
            <a:r>
              <a:rPr lang="en-US" sz="2600" dirty="0" err="1">
                <a:latin typeface="Minion Pro"/>
                <a:cs typeface="Minion Pro"/>
              </a:rPr>
              <a:t>λόγον</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ἀληθεί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τὸ</a:t>
            </a:r>
            <a:r>
              <a:rPr lang="en-US" sz="2600" dirty="0">
                <a:latin typeface="Minion Pro"/>
                <a:cs typeface="Minion Pro"/>
              </a:rPr>
              <a:t> </a:t>
            </a:r>
            <a:r>
              <a:rPr lang="en-US" sz="2600" dirty="0" err="1">
                <a:latin typeface="Minion Pro"/>
                <a:cs typeface="Minion Pro"/>
              </a:rPr>
              <a:t>εὐ</a:t>
            </a:r>
            <a:r>
              <a:rPr lang="en-US" sz="2600" dirty="0">
                <a:latin typeface="Minion Pro"/>
                <a:cs typeface="Minion Pro"/>
              </a:rPr>
              <a:t>α</a:t>
            </a:r>
            <a:r>
              <a:rPr lang="en-US" sz="2600" dirty="0" err="1">
                <a:latin typeface="Minion Pro"/>
                <a:cs typeface="Minion Pro"/>
              </a:rPr>
              <a:t>γγέλιον</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σωτηρί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ὑμῶν</a:t>
            </a:r>
            <a:r>
              <a:rPr lang="en-US" sz="2600" dirty="0">
                <a:latin typeface="Minion Pro"/>
                <a:cs typeface="Minion Pro"/>
              </a:rPr>
              <a:t>, </a:t>
            </a:r>
            <a:r>
              <a:rPr lang="en-US" sz="2600" dirty="0" err="1">
                <a:latin typeface="Minion Pro"/>
                <a:cs typeface="Minion Pro"/>
              </a:rPr>
              <a:t>ἐν</a:t>
            </a:r>
            <a:r>
              <a:rPr lang="en-US" sz="2600" dirty="0">
                <a:latin typeface="Minion Pro"/>
                <a:cs typeface="Minion Pro"/>
              </a:rPr>
              <a:t> </a:t>
            </a:r>
            <a:r>
              <a:rPr lang="en-US" sz="2600" dirty="0" err="1">
                <a:latin typeface="Minion Pro"/>
                <a:cs typeface="Minion Pro"/>
              </a:rPr>
              <a:t>ᾧ</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a:solidFill>
                  <a:srgbClr val="000000"/>
                </a:solidFill>
                <a:latin typeface="Minion Pro"/>
                <a:cs typeface="Minion Pro"/>
              </a:rPr>
              <a:t>π</a:t>
            </a:r>
            <a:r>
              <a:rPr lang="en-US" sz="2600" dirty="0" err="1">
                <a:solidFill>
                  <a:srgbClr val="000000"/>
                </a:solidFill>
                <a:latin typeface="Minion Pro"/>
                <a:cs typeface="Minion Pro"/>
              </a:rPr>
              <a:t>ιστεύσ</a:t>
            </a:r>
            <a:r>
              <a:rPr lang="en-US" sz="2600" dirty="0">
                <a:solidFill>
                  <a:srgbClr val="000000"/>
                </a:solidFill>
                <a:latin typeface="Minion Pro"/>
                <a:cs typeface="Minion Pro"/>
              </a:rPr>
              <a:t>α</a:t>
            </a:r>
            <a:r>
              <a:rPr lang="en-US" sz="2600" dirty="0" err="1">
                <a:solidFill>
                  <a:srgbClr val="000000"/>
                </a:solidFill>
                <a:latin typeface="Minion Pro"/>
                <a:cs typeface="Minion Pro"/>
              </a:rPr>
              <a:t>ντες</a:t>
            </a:r>
            <a:r>
              <a:rPr lang="en-US" sz="2600" dirty="0">
                <a:solidFill>
                  <a:srgbClr val="000000"/>
                </a:solidFill>
                <a:latin typeface="Minion Pro"/>
                <a:cs typeface="Minion Pro"/>
              </a:rPr>
              <a:t> </a:t>
            </a:r>
            <a:r>
              <a:rPr lang="en-US" sz="2600" dirty="0" err="1">
                <a:latin typeface="Minion Pro"/>
                <a:cs typeface="Minion Pro"/>
              </a:rPr>
              <a:t>ἐσφρ</a:t>
            </a:r>
            <a:r>
              <a:rPr lang="en-US" sz="2600" dirty="0">
                <a:latin typeface="Minion Pro"/>
                <a:cs typeface="Minion Pro"/>
              </a:rPr>
              <a:t>α</a:t>
            </a:r>
            <a:r>
              <a:rPr lang="en-US" sz="2600" dirty="0" err="1">
                <a:latin typeface="Minion Pro"/>
                <a:cs typeface="Minion Pro"/>
              </a:rPr>
              <a:t>γίσθητε</a:t>
            </a:r>
            <a:r>
              <a:rPr lang="en-US" sz="2600" dirty="0">
                <a:latin typeface="Minion Pro"/>
                <a:cs typeface="Minion Pro"/>
              </a:rPr>
              <a:t> </a:t>
            </a:r>
            <a:r>
              <a:rPr lang="en-US" sz="2600" dirty="0" err="1">
                <a:latin typeface="Minion Pro"/>
                <a:cs typeface="Minion Pro"/>
              </a:rPr>
              <a:t>τῷ</a:t>
            </a:r>
            <a:r>
              <a:rPr lang="en-US" sz="2600" dirty="0">
                <a:latin typeface="Minion Pro"/>
                <a:cs typeface="Minion Pro"/>
              </a:rPr>
              <a:t> π</a:t>
            </a:r>
            <a:r>
              <a:rPr lang="en-US" sz="2600" dirty="0" err="1">
                <a:latin typeface="Minion Pro"/>
                <a:cs typeface="Minion Pro"/>
              </a:rPr>
              <a:t>νεύμ</a:t>
            </a:r>
            <a:r>
              <a:rPr lang="en-US" sz="2600" dirty="0">
                <a:latin typeface="Minion Pro"/>
                <a:cs typeface="Minion Pro"/>
              </a:rPr>
              <a:t>α</a:t>
            </a:r>
            <a:r>
              <a:rPr lang="en-US" sz="2600" dirty="0" err="1">
                <a:latin typeface="Minion Pro"/>
                <a:cs typeface="Minion Pro"/>
              </a:rPr>
              <a:t>τι</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ἐ</a:t>
            </a:r>
            <a:r>
              <a:rPr lang="en-US" sz="2600" dirty="0">
                <a:latin typeface="Minion Pro"/>
                <a:cs typeface="Minion Pro"/>
              </a:rPr>
              <a:t>πα</a:t>
            </a:r>
            <a:r>
              <a:rPr lang="en-US" sz="2600" dirty="0" err="1">
                <a:latin typeface="Minion Pro"/>
                <a:cs typeface="Minion Pro"/>
              </a:rPr>
              <a:t>γγελί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τῷ</a:t>
            </a:r>
            <a:r>
              <a:rPr lang="en-US" sz="2600" dirty="0">
                <a:latin typeface="Minion Pro"/>
                <a:cs typeface="Minion Pro"/>
              </a:rPr>
              <a:t> </a:t>
            </a:r>
            <a:r>
              <a:rPr lang="en-US" sz="2600" dirty="0" err="1">
                <a:latin typeface="Minion Pro"/>
                <a:cs typeface="Minion Pro"/>
              </a:rPr>
              <a:t>ἁγίῳ</a:t>
            </a:r>
            <a:r>
              <a:rPr lang="en-US" sz="2600" dirty="0">
                <a:latin typeface="Minion Pro"/>
                <a:cs typeface="Minion Pro"/>
              </a:rPr>
              <a:t>,</a:t>
            </a:r>
          </a:p>
        </p:txBody>
      </p:sp>
    </p:spTree>
    <p:extLst>
      <p:ext uri="{BB962C8B-B14F-4D97-AF65-F5344CB8AC3E}">
        <p14:creationId xmlns:p14="http://schemas.microsoft.com/office/powerpoint/2010/main" val="2653347157"/>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86" name="Group 82"/>
          <p:cNvGraphicFramePr>
            <a:graphicFrameLocks noGrp="1"/>
          </p:cNvGraphicFramePr>
          <p:nvPr>
            <p:extLst>
              <p:ext uri="{D42A27DB-BD31-4B8C-83A1-F6EECF244321}">
                <p14:modId xmlns:p14="http://schemas.microsoft.com/office/powerpoint/2010/main" val="1531757773"/>
              </p:ext>
            </p:extLst>
          </p:nvPr>
        </p:nvGraphicFramePr>
        <p:xfrm>
          <a:off x="179388" y="3435846"/>
          <a:ext cx="8845550" cy="1440221"/>
        </p:xfrm>
        <a:graphic>
          <a:graphicData uri="http://schemas.openxmlformats.org/drawingml/2006/table">
            <a:tbl>
              <a:tblPr/>
              <a:tblGrid>
                <a:gridCol w="1893887"/>
                <a:gridCol w="611188"/>
                <a:gridCol w="473075"/>
                <a:gridCol w="533400"/>
                <a:gridCol w="609600"/>
                <a:gridCol w="609600"/>
                <a:gridCol w="669925"/>
                <a:gridCol w="647700"/>
                <a:gridCol w="1080541"/>
                <a:gridCol w="1716634"/>
              </a:tblGrid>
              <a:tr h="3200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Tiempo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Voz</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Modo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Persona</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Minion Pro"/>
                          <a:ea typeface="ＭＳ Ｐゴシック" charset="0"/>
                          <a:cs typeface="Minion Pro"/>
                        </a:rPr>
                        <a:t>Forma léxica</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Minion Pro"/>
                          <a:ea typeface="ＭＳ Ｐゴシック" charset="0"/>
                          <a:cs typeface="Minion Pro"/>
                        </a:rPr>
                        <a:t>Traducción</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ἀκούσ</a:t>
                      </a:r>
                      <a:r>
                        <a:rPr lang="en-US" sz="2000" b="0" dirty="0" smtClean="0">
                          <a:latin typeface="Minion Pro"/>
                          <a:cs typeface="Minion Pro"/>
                        </a:rPr>
                        <a:t>α</a:t>
                      </a:r>
                      <a:r>
                        <a:rPr lang="en-US" sz="2000" b="0" dirty="0" err="1" smtClean="0">
                          <a:latin typeface="Minion Pro"/>
                          <a:cs typeface="Minion Pro"/>
                        </a:rPr>
                        <a:t>ντες</a:t>
                      </a:r>
                      <a:r>
                        <a:rPr lang="en-US" sz="2000" b="0" dirty="0" smtClean="0">
                          <a:latin typeface="Minion Pro"/>
                          <a:cs typeface="Minion Pro"/>
                        </a:rPr>
                        <a:t> </a:t>
                      </a:r>
                      <a:endParaRPr kumimoji="0" lang="es-PE" sz="20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ἀκούω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habiendo</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oido</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smtClean="0">
                          <a:solidFill>
                            <a:srgbClr val="000000"/>
                          </a:solidFill>
                          <a:latin typeface="Minion Pro"/>
                          <a:cs typeface="Minion Pro"/>
                        </a:rPr>
                        <a:t>π</a:t>
                      </a:r>
                      <a:r>
                        <a:rPr lang="en-US" sz="2000" b="0" dirty="0" err="1" smtClean="0">
                          <a:solidFill>
                            <a:srgbClr val="000000"/>
                          </a:solidFill>
                          <a:latin typeface="Minion Pro"/>
                          <a:cs typeface="Minion Pro"/>
                        </a:rPr>
                        <a:t>ιστεύσ</a:t>
                      </a:r>
                      <a:r>
                        <a:rPr lang="en-US" sz="2000" b="0" dirty="0" smtClean="0">
                          <a:solidFill>
                            <a:srgbClr val="000000"/>
                          </a:solidFill>
                          <a:latin typeface="Minion Pro"/>
                          <a:cs typeface="Minion Pro"/>
                        </a:rPr>
                        <a:t>α</a:t>
                      </a:r>
                      <a:r>
                        <a:rPr lang="en-US" sz="2000" b="0" dirty="0" err="1" smtClean="0">
                          <a:solidFill>
                            <a:srgbClr val="000000"/>
                          </a:solidFill>
                          <a:latin typeface="Minion Pro"/>
                          <a:cs typeface="Minion Pro"/>
                        </a:rPr>
                        <a:t>ντες</a:t>
                      </a:r>
                      <a:r>
                        <a:rPr lang="en-US" sz="2000" b="0" dirty="0" smtClean="0">
                          <a:solidFill>
                            <a:srgbClr val="000000"/>
                          </a:solidFill>
                          <a:latin typeface="Minion Pro"/>
                          <a:cs typeface="Minion Pro"/>
                        </a:rPr>
                        <a:t> </a:t>
                      </a:r>
                      <a:endParaRPr kumimoji="0" lang="es-PE" sz="20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πιστεύω</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habiendo</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creido</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dirty="0" err="1" smtClean="0">
                          <a:latin typeface="Minion Pro"/>
                          <a:cs typeface="Minion Pro"/>
                        </a:rPr>
                        <a:t>ἐσφρ</a:t>
                      </a:r>
                      <a:r>
                        <a:rPr lang="en-US" sz="2000" b="0" dirty="0" smtClean="0">
                          <a:latin typeface="Minion Pro"/>
                          <a:cs typeface="Minion Pro"/>
                        </a:rPr>
                        <a:t>α</a:t>
                      </a:r>
                      <a:r>
                        <a:rPr lang="en-US" sz="2000" b="0" dirty="0" err="1" smtClean="0">
                          <a:latin typeface="Minion Pro"/>
                          <a:cs typeface="Minion Pro"/>
                        </a:rPr>
                        <a:t>γίσθητε</a:t>
                      </a:r>
                      <a:r>
                        <a:rPr lang="en-US" sz="2000" b="0" dirty="0" smtClean="0">
                          <a:latin typeface="Minion Pro"/>
                          <a:cs typeface="Minion Pro"/>
                        </a:rPr>
                        <a:t> </a:t>
                      </a:r>
                      <a:endParaRPr kumimoji="0" lang="es-PE" sz="19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0" i="0" u="none" strike="noStrike" kern="1200" baseline="0" dirty="0" smtClean="0">
                          <a:solidFill>
                            <a:schemeClr val="tx1"/>
                          </a:solidFill>
                          <a:latin typeface="Minion Pro"/>
                          <a:ea typeface="+mn-ea"/>
                          <a:cs typeface="Minion Pro"/>
                        </a:rPr>
                        <a:t>σφραγίζω</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fueron</a:t>
                      </a:r>
                      <a:r>
                        <a:rPr kumimoji="0" lang="en-US" sz="18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1800" b="0" i="0" u="none" strike="noStrike" cap="none" normalizeH="0" baseline="0" dirty="0" err="1" smtClean="0">
                          <a:ln>
                            <a:noFill/>
                          </a:ln>
                          <a:solidFill>
                            <a:schemeClr val="tx1"/>
                          </a:solidFill>
                          <a:effectLst/>
                          <a:latin typeface="Minion Pro"/>
                          <a:ea typeface="ＭＳ Ｐゴシック" charset="0"/>
                          <a:cs typeface="Minion Pro"/>
                        </a:rPr>
                        <a:t>sellados</a:t>
                      </a:r>
                      <a:endParaRPr kumimoji="0" lang="en-US" sz="18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79" name="Rectangle 75"/>
          <p:cNvSpPr>
            <a:spLocks noChangeArrowheads="1"/>
          </p:cNvSpPr>
          <p:nvPr/>
        </p:nvSpPr>
        <p:spPr bwMode="auto">
          <a:xfrm>
            <a:off x="323853" y="188298"/>
            <a:ext cx="856932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lvl="0"/>
            <a:r>
              <a:rPr lang="es-ES" sz="2600" dirty="0" err="1">
                <a:latin typeface="Minion Pro"/>
                <a:cs typeface="Minion Pro"/>
              </a:rPr>
              <a:t>Ef</a:t>
            </a:r>
            <a:r>
              <a:rPr lang="es-ES" sz="2600" dirty="0">
                <a:latin typeface="Minion Pro"/>
                <a:cs typeface="Minion Pro"/>
              </a:rPr>
              <a:t> 1:13 </a:t>
            </a:r>
            <a:r>
              <a:rPr lang="en-US" sz="2600" dirty="0" err="1">
                <a:latin typeface="Minion Pro"/>
                <a:cs typeface="Minion Pro"/>
              </a:rPr>
              <a:t>Εν</a:t>
            </a:r>
            <a:r>
              <a:rPr lang="en-US" sz="2600" dirty="0">
                <a:latin typeface="Minion Pro"/>
                <a:cs typeface="Minion Pro"/>
              </a:rPr>
              <a:t> </a:t>
            </a:r>
            <a:r>
              <a:rPr lang="en-US" sz="2600" dirty="0" err="1">
                <a:latin typeface="Minion Pro"/>
                <a:cs typeface="Minion Pro"/>
              </a:rPr>
              <a:t>ᾧ</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err="1">
                <a:latin typeface="Minion Pro"/>
                <a:cs typeface="Minion Pro"/>
              </a:rPr>
              <a:t>ὑμεῖς</a:t>
            </a:r>
            <a:r>
              <a:rPr lang="en-US" sz="2600" dirty="0">
                <a:latin typeface="Minion Pro"/>
                <a:cs typeface="Minion Pro"/>
              </a:rPr>
              <a:t> </a:t>
            </a:r>
            <a:r>
              <a:rPr lang="en-US" sz="2600" dirty="0" err="1">
                <a:latin typeface="Minion Pro"/>
                <a:cs typeface="Minion Pro"/>
              </a:rPr>
              <a:t>ἀκούσ</a:t>
            </a:r>
            <a:r>
              <a:rPr lang="en-US" sz="2600" dirty="0">
                <a:latin typeface="Minion Pro"/>
                <a:cs typeface="Minion Pro"/>
              </a:rPr>
              <a:t>α</a:t>
            </a:r>
            <a:r>
              <a:rPr lang="en-US" sz="2600" dirty="0" err="1">
                <a:latin typeface="Minion Pro"/>
                <a:cs typeface="Minion Pro"/>
              </a:rPr>
              <a:t>ντες</a:t>
            </a:r>
            <a:r>
              <a:rPr lang="en-US" sz="2600" dirty="0">
                <a:latin typeface="Minion Pro"/>
                <a:cs typeface="Minion Pro"/>
              </a:rPr>
              <a:t> </a:t>
            </a:r>
            <a:r>
              <a:rPr lang="en-US" sz="2600" dirty="0" err="1">
                <a:latin typeface="Minion Pro"/>
                <a:cs typeface="Minion Pro"/>
              </a:rPr>
              <a:t>τὸν</a:t>
            </a:r>
            <a:r>
              <a:rPr lang="en-US" sz="2600" dirty="0">
                <a:latin typeface="Minion Pro"/>
                <a:cs typeface="Minion Pro"/>
              </a:rPr>
              <a:t> </a:t>
            </a:r>
            <a:r>
              <a:rPr lang="en-US" sz="2600" dirty="0" err="1">
                <a:latin typeface="Minion Pro"/>
                <a:cs typeface="Minion Pro"/>
              </a:rPr>
              <a:t>λόγον</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ἀληθεί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τὸ</a:t>
            </a:r>
            <a:r>
              <a:rPr lang="en-US" sz="2600" dirty="0">
                <a:latin typeface="Minion Pro"/>
                <a:cs typeface="Minion Pro"/>
              </a:rPr>
              <a:t> </a:t>
            </a:r>
            <a:r>
              <a:rPr lang="en-US" sz="2600" dirty="0" err="1">
                <a:latin typeface="Minion Pro"/>
                <a:cs typeface="Minion Pro"/>
              </a:rPr>
              <a:t>εὐ</a:t>
            </a:r>
            <a:r>
              <a:rPr lang="en-US" sz="2600" dirty="0">
                <a:latin typeface="Minion Pro"/>
                <a:cs typeface="Minion Pro"/>
              </a:rPr>
              <a:t>α</a:t>
            </a:r>
            <a:r>
              <a:rPr lang="en-US" sz="2600" dirty="0" err="1">
                <a:latin typeface="Minion Pro"/>
                <a:cs typeface="Minion Pro"/>
              </a:rPr>
              <a:t>γγέλιον</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σωτηρί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ὑμῶν</a:t>
            </a:r>
            <a:r>
              <a:rPr lang="en-US" sz="2600" dirty="0">
                <a:latin typeface="Minion Pro"/>
                <a:cs typeface="Minion Pro"/>
              </a:rPr>
              <a:t>, </a:t>
            </a:r>
            <a:r>
              <a:rPr lang="en-US" sz="2600" dirty="0" err="1">
                <a:latin typeface="Minion Pro"/>
                <a:cs typeface="Minion Pro"/>
              </a:rPr>
              <a:t>ἐν</a:t>
            </a:r>
            <a:r>
              <a:rPr lang="en-US" sz="2600" dirty="0">
                <a:latin typeface="Minion Pro"/>
                <a:cs typeface="Minion Pro"/>
              </a:rPr>
              <a:t> </a:t>
            </a:r>
            <a:r>
              <a:rPr lang="en-US" sz="2600" dirty="0" err="1">
                <a:latin typeface="Minion Pro"/>
                <a:cs typeface="Minion Pro"/>
              </a:rPr>
              <a:t>ᾧ</a:t>
            </a:r>
            <a:r>
              <a:rPr lang="en-US" sz="2600" dirty="0">
                <a:latin typeface="Minion Pro"/>
                <a:cs typeface="Minion Pro"/>
              </a:rPr>
              <a:t> </a:t>
            </a:r>
            <a:r>
              <a:rPr lang="en-US" sz="2600" dirty="0" err="1">
                <a:latin typeface="Minion Pro"/>
                <a:cs typeface="Minion Pro"/>
              </a:rPr>
              <a:t>κ</a:t>
            </a:r>
            <a:r>
              <a:rPr lang="en-US" sz="2600" dirty="0">
                <a:latin typeface="Minion Pro"/>
                <a:cs typeface="Minion Pro"/>
              </a:rPr>
              <a:t>α</a:t>
            </a:r>
            <a:r>
              <a:rPr lang="en-US" sz="2600" dirty="0" err="1">
                <a:latin typeface="Minion Pro"/>
                <a:cs typeface="Minion Pro"/>
              </a:rPr>
              <a:t>ὶ</a:t>
            </a:r>
            <a:r>
              <a:rPr lang="en-US" sz="2600" dirty="0">
                <a:latin typeface="Minion Pro"/>
                <a:cs typeface="Minion Pro"/>
              </a:rPr>
              <a:t> </a:t>
            </a:r>
            <a:r>
              <a:rPr lang="en-US" sz="2600" dirty="0">
                <a:solidFill>
                  <a:srgbClr val="000000"/>
                </a:solidFill>
                <a:latin typeface="Minion Pro"/>
                <a:cs typeface="Minion Pro"/>
              </a:rPr>
              <a:t>π</a:t>
            </a:r>
            <a:r>
              <a:rPr lang="en-US" sz="2600" dirty="0" err="1">
                <a:solidFill>
                  <a:srgbClr val="000000"/>
                </a:solidFill>
                <a:latin typeface="Minion Pro"/>
                <a:cs typeface="Minion Pro"/>
              </a:rPr>
              <a:t>ιστεύσ</a:t>
            </a:r>
            <a:r>
              <a:rPr lang="en-US" sz="2600" dirty="0">
                <a:solidFill>
                  <a:srgbClr val="000000"/>
                </a:solidFill>
                <a:latin typeface="Minion Pro"/>
                <a:cs typeface="Minion Pro"/>
              </a:rPr>
              <a:t>α</a:t>
            </a:r>
            <a:r>
              <a:rPr lang="en-US" sz="2600" dirty="0" err="1">
                <a:solidFill>
                  <a:srgbClr val="000000"/>
                </a:solidFill>
                <a:latin typeface="Minion Pro"/>
                <a:cs typeface="Minion Pro"/>
              </a:rPr>
              <a:t>ντες</a:t>
            </a:r>
            <a:r>
              <a:rPr lang="en-US" sz="2600" dirty="0">
                <a:solidFill>
                  <a:srgbClr val="000000"/>
                </a:solidFill>
                <a:latin typeface="Minion Pro"/>
                <a:cs typeface="Minion Pro"/>
              </a:rPr>
              <a:t> </a:t>
            </a:r>
            <a:r>
              <a:rPr lang="en-US" sz="2600" dirty="0" err="1">
                <a:latin typeface="Minion Pro"/>
                <a:cs typeface="Minion Pro"/>
              </a:rPr>
              <a:t>ἐσφρ</a:t>
            </a:r>
            <a:r>
              <a:rPr lang="en-US" sz="2600" dirty="0">
                <a:latin typeface="Minion Pro"/>
                <a:cs typeface="Minion Pro"/>
              </a:rPr>
              <a:t>α</a:t>
            </a:r>
            <a:r>
              <a:rPr lang="en-US" sz="2600" dirty="0" err="1">
                <a:latin typeface="Minion Pro"/>
                <a:cs typeface="Minion Pro"/>
              </a:rPr>
              <a:t>γίσθητε</a:t>
            </a:r>
            <a:r>
              <a:rPr lang="en-US" sz="2600" dirty="0">
                <a:latin typeface="Minion Pro"/>
                <a:cs typeface="Minion Pro"/>
              </a:rPr>
              <a:t> </a:t>
            </a:r>
            <a:r>
              <a:rPr lang="en-US" sz="2600" dirty="0" err="1">
                <a:latin typeface="Minion Pro"/>
                <a:cs typeface="Minion Pro"/>
              </a:rPr>
              <a:t>τῷ</a:t>
            </a:r>
            <a:r>
              <a:rPr lang="en-US" sz="2600" dirty="0">
                <a:latin typeface="Minion Pro"/>
                <a:cs typeface="Minion Pro"/>
              </a:rPr>
              <a:t> π</a:t>
            </a:r>
            <a:r>
              <a:rPr lang="en-US" sz="2600" dirty="0" err="1">
                <a:latin typeface="Minion Pro"/>
                <a:cs typeface="Minion Pro"/>
              </a:rPr>
              <a:t>νεύμ</a:t>
            </a:r>
            <a:r>
              <a:rPr lang="en-US" sz="2600" dirty="0">
                <a:latin typeface="Minion Pro"/>
                <a:cs typeface="Minion Pro"/>
              </a:rPr>
              <a:t>α</a:t>
            </a:r>
            <a:r>
              <a:rPr lang="en-US" sz="2600" dirty="0" err="1">
                <a:latin typeface="Minion Pro"/>
                <a:cs typeface="Minion Pro"/>
              </a:rPr>
              <a:t>τι</a:t>
            </a:r>
            <a:r>
              <a:rPr lang="en-US" sz="2600" dirty="0">
                <a:latin typeface="Minion Pro"/>
                <a:cs typeface="Minion Pro"/>
              </a:rPr>
              <a:t> </a:t>
            </a:r>
            <a:r>
              <a:rPr lang="en-US" sz="2600" dirty="0" err="1">
                <a:latin typeface="Minion Pro"/>
                <a:cs typeface="Minion Pro"/>
              </a:rPr>
              <a:t>τῆς</a:t>
            </a:r>
            <a:r>
              <a:rPr lang="en-US" sz="2600" dirty="0">
                <a:latin typeface="Minion Pro"/>
                <a:cs typeface="Minion Pro"/>
              </a:rPr>
              <a:t> </a:t>
            </a:r>
            <a:r>
              <a:rPr lang="en-US" sz="2600" dirty="0" err="1">
                <a:latin typeface="Minion Pro"/>
                <a:cs typeface="Minion Pro"/>
              </a:rPr>
              <a:t>ἐ</a:t>
            </a:r>
            <a:r>
              <a:rPr lang="en-US" sz="2600" dirty="0">
                <a:latin typeface="Minion Pro"/>
                <a:cs typeface="Minion Pro"/>
              </a:rPr>
              <a:t>πα</a:t>
            </a:r>
            <a:r>
              <a:rPr lang="en-US" sz="2600" dirty="0" err="1">
                <a:latin typeface="Minion Pro"/>
                <a:cs typeface="Minion Pro"/>
              </a:rPr>
              <a:t>γγελί</a:t>
            </a:r>
            <a:r>
              <a:rPr lang="en-US" sz="2600" dirty="0">
                <a:latin typeface="Minion Pro"/>
                <a:cs typeface="Minion Pro"/>
              </a:rPr>
              <a:t>α</a:t>
            </a:r>
            <a:r>
              <a:rPr lang="en-US" sz="2600" dirty="0" err="1">
                <a:latin typeface="Minion Pro"/>
                <a:cs typeface="Minion Pro"/>
              </a:rPr>
              <a:t>ς</a:t>
            </a:r>
            <a:r>
              <a:rPr lang="en-US" sz="2600" dirty="0">
                <a:latin typeface="Minion Pro"/>
                <a:cs typeface="Minion Pro"/>
              </a:rPr>
              <a:t> </a:t>
            </a:r>
            <a:r>
              <a:rPr lang="en-US" sz="2600" dirty="0" err="1">
                <a:latin typeface="Minion Pro"/>
                <a:cs typeface="Minion Pro"/>
              </a:rPr>
              <a:t>τῷ</a:t>
            </a:r>
            <a:r>
              <a:rPr lang="en-US" sz="2600" dirty="0">
                <a:latin typeface="Minion Pro"/>
                <a:cs typeface="Minion Pro"/>
              </a:rPr>
              <a:t> </a:t>
            </a:r>
            <a:r>
              <a:rPr lang="en-US" sz="2600" dirty="0" err="1">
                <a:latin typeface="Minion Pro"/>
                <a:cs typeface="Minion Pro"/>
              </a:rPr>
              <a:t>ἁγίῳ</a:t>
            </a:r>
            <a:r>
              <a:rPr lang="en-US" sz="2600" dirty="0">
                <a:latin typeface="Minion Pro"/>
                <a:cs typeface="Minion Pro"/>
              </a:rPr>
              <a:t>,</a:t>
            </a:r>
          </a:p>
        </p:txBody>
      </p:sp>
      <p:sp>
        <p:nvSpPr>
          <p:cNvPr id="21580" name="Text Box 76"/>
          <p:cNvSpPr txBox="1">
            <a:spLocks noChangeArrowheads="1"/>
          </p:cNvSpPr>
          <p:nvPr/>
        </p:nvSpPr>
        <p:spPr bwMode="auto">
          <a:xfrm>
            <a:off x="250825" y="1650162"/>
            <a:ext cx="87137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s-ES" dirty="0">
                <a:solidFill>
                  <a:srgbClr val="0000FF"/>
                </a:solidFill>
                <a:latin typeface="Minion Pro"/>
                <a:cs typeface="Minion Pro"/>
              </a:rPr>
              <a:t>“en quien también ustedes habiendo oído (cuando habían oído, después de oír) la palabra de verdad, el evangelio de su salvación, en quien también habiendo creído (cuando habían creído, después de creer), fueron sellados con/por el Espíritu Santo de la promesa”.</a:t>
            </a:r>
            <a:endParaRPr lang="es-PE" dirty="0">
              <a:solidFill>
                <a:srgbClr val="0000FF"/>
              </a:solidFill>
              <a:latin typeface="Minion Pro"/>
              <a:cs typeface="Minion Pro"/>
            </a:endParaRPr>
          </a:p>
        </p:txBody>
      </p:sp>
    </p:spTree>
    <p:extLst>
      <p:ext uri="{BB962C8B-B14F-4D97-AF65-F5344CB8AC3E}">
        <p14:creationId xmlns:p14="http://schemas.microsoft.com/office/powerpoint/2010/main" val="26533471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9072</TotalTime>
  <Words>3412</Words>
  <Application>Microsoft Macintosh PowerPoint</Application>
  <PresentationFormat>On-screen Show (16:9)</PresentationFormat>
  <Paragraphs>1096</Paragraphs>
  <Slides>108</Slides>
  <Notes>22</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Default Design</vt:lpstr>
      <vt:lpstr>SMG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SMG</vt:lpstr>
      <vt:lpstr>SMG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SMG</vt:lpstr>
    </vt:vector>
  </TitlesOfParts>
  <Company>OWNERCOMP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OWNERCOMP</dc:creator>
  <cp:lastModifiedBy>Jonathan &amp; Angela Stone</cp:lastModifiedBy>
  <cp:revision>150</cp:revision>
  <dcterms:created xsi:type="dcterms:W3CDTF">2006-09-08T17:22:56Z</dcterms:created>
  <dcterms:modified xsi:type="dcterms:W3CDTF">2014-08-20T03:33:50Z</dcterms:modified>
</cp:coreProperties>
</file>